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81"/>
  </p:notesMasterIdLst>
  <p:sldIdLst>
    <p:sldId id="291" r:id="rId2"/>
    <p:sldId id="293" r:id="rId3"/>
    <p:sldId id="298" r:id="rId4"/>
    <p:sldId id="258" r:id="rId5"/>
    <p:sldId id="294" r:id="rId6"/>
    <p:sldId id="334" r:id="rId7"/>
    <p:sldId id="261" r:id="rId8"/>
    <p:sldId id="259" r:id="rId9"/>
    <p:sldId id="260" r:id="rId10"/>
    <p:sldId id="262" r:id="rId11"/>
    <p:sldId id="299" r:id="rId12"/>
    <p:sldId id="300" r:id="rId13"/>
    <p:sldId id="295" r:id="rId14"/>
    <p:sldId id="263" r:id="rId15"/>
    <p:sldId id="337" r:id="rId16"/>
    <p:sldId id="301" r:id="rId17"/>
    <p:sldId id="264" r:id="rId18"/>
    <p:sldId id="302" r:id="rId19"/>
    <p:sldId id="265" r:id="rId20"/>
    <p:sldId id="266" r:id="rId21"/>
    <p:sldId id="267" r:id="rId22"/>
    <p:sldId id="335" r:id="rId23"/>
    <p:sldId id="268" r:id="rId24"/>
    <p:sldId id="303" r:id="rId25"/>
    <p:sldId id="269" r:id="rId26"/>
    <p:sldId id="304" r:id="rId27"/>
    <p:sldId id="270" r:id="rId28"/>
    <p:sldId id="271" r:id="rId29"/>
    <p:sldId id="272" r:id="rId30"/>
    <p:sldId id="273" r:id="rId31"/>
    <p:sldId id="274" r:id="rId32"/>
    <p:sldId id="275" r:id="rId33"/>
    <p:sldId id="276" r:id="rId34"/>
    <p:sldId id="296" r:id="rId35"/>
    <p:sldId id="297" r:id="rId36"/>
    <p:sldId id="281" r:id="rId37"/>
    <p:sldId id="305" r:id="rId38"/>
    <p:sldId id="341" r:id="rId39"/>
    <p:sldId id="306" r:id="rId40"/>
    <p:sldId id="307" r:id="rId41"/>
    <p:sldId id="308" r:id="rId42"/>
    <p:sldId id="282" r:id="rId43"/>
    <p:sldId id="336" r:id="rId44"/>
    <p:sldId id="285" r:id="rId45"/>
    <p:sldId id="309" r:id="rId46"/>
    <p:sldId id="310" r:id="rId47"/>
    <p:sldId id="311" r:id="rId48"/>
    <p:sldId id="312" r:id="rId49"/>
    <p:sldId id="313" r:id="rId50"/>
    <p:sldId id="324" r:id="rId51"/>
    <p:sldId id="325" r:id="rId52"/>
    <p:sldId id="326" r:id="rId53"/>
    <p:sldId id="339" r:id="rId54"/>
    <p:sldId id="286" r:id="rId55"/>
    <p:sldId id="317" r:id="rId56"/>
    <p:sldId id="314" r:id="rId57"/>
    <p:sldId id="331" r:id="rId58"/>
    <p:sldId id="321" r:id="rId59"/>
    <p:sldId id="322" r:id="rId60"/>
    <p:sldId id="329" r:id="rId61"/>
    <p:sldId id="287" r:id="rId62"/>
    <p:sldId id="320" r:id="rId63"/>
    <p:sldId id="328" r:id="rId64"/>
    <p:sldId id="323" r:id="rId65"/>
    <p:sldId id="327" r:id="rId66"/>
    <p:sldId id="330" r:id="rId67"/>
    <p:sldId id="332" r:id="rId68"/>
    <p:sldId id="333" r:id="rId69"/>
    <p:sldId id="340" r:id="rId70"/>
    <p:sldId id="342" r:id="rId71"/>
    <p:sldId id="338" r:id="rId72"/>
    <p:sldId id="288" r:id="rId73"/>
    <p:sldId id="315" r:id="rId74"/>
    <p:sldId id="289" r:id="rId75"/>
    <p:sldId id="343" r:id="rId76"/>
    <p:sldId id="344" r:id="rId77"/>
    <p:sldId id="345" r:id="rId78"/>
    <p:sldId id="346" r:id="rId79"/>
    <p:sldId id="292" r:id="rId8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56" autoAdjust="0"/>
    <p:restoredTop sz="94660"/>
  </p:normalViewPr>
  <p:slideViewPr>
    <p:cSldViewPr>
      <p:cViewPr varScale="1">
        <p:scale>
          <a:sx n="81" d="100"/>
          <a:sy n="81" d="100"/>
        </p:scale>
        <p:origin x="-1044"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4100"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033B8B79-B7CD-4B3F-BE7F-2CB64C1F9607}" type="slidenum">
              <a:rPr lang="en-US"/>
              <a:pPr/>
              <a:t>‹#›</a:t>
            </a:fld>
            <a:endParaRPr lang="en-US"/>
          </a:p>
        </p:txBody>
      </p:sp>
    </p:spTree>
    <p:extLst>
      <p:ext uri="{BB962C8B-B14F-4D97-AF65-F5344CB8AC3E}">
        <p14:creationId xmlns:p14="http://schemas.microsoft.com/office/powerpoint/2010/main" val="250458776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82471F-FE3B-4169-A665-E9B0DD22775F}" type="slidenum">
              <a:rPr lang="en-US"/>
              <a:pPr/>
              <a:t>1</a:t>
            </a:fld>
            <a:endParaRPr lang="en-US"/>
          </a:p>
        </p:txBody>
      </p:sp>
      <p:sp>
        <p:nvSpPr>
          <p:cNvPr id="77826" name="Rectangle 2"/>
          <p:cNvSpPr>
            <a:spLocks noRo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3E17DB-AB1E-45E2-8DE9-4131975168FE}" type="slidenum">
              <a:rPr lang="en-US"/>
              <a:pPr/>
              <a:t>19</a:t>
            </a:fld>
            <a:endParaRPr lang="en-US"/>
          </a:p>
        </p:txBody>
      </p:sp>
      <p:sp>
        <p:nvSpPr>
          <p:cNvPr id="21506" name="Rectangle 2"/>
          <p:cNvSpPr>
            <a:spLocks noRot="1" noChangeArrowheads="1" noTextEdit="1"/>
          </p:cNvSpPr>
          <p:nvPr>
            <p:ph type="sldImg"/>
          </p:nvPr>
        </p:nvSpPr>
        <p:spPr>
          <a:ln/>
        </p:spPr>
      </p:sp>
      <p:sp>
        <p:nvSpPr>
          <p:cNvPr id="21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1514A9-3245-42DF-A283-F3D50987779E}" type="slidenum">
              <a:rPr lang="en-US"/>
              <a:pPr/>
              <a:t>20</a:t>
            </a:fld>
            <a:endParaRPr lang="en-US"/>
          </a:p>
        </p:txBody>
      </p:sp>
      <p:sp>
        <p:nvSpPr>
          <p:cNvPr id="23554" name="Rectangle 2"/>
          <p:cNvSpPr>
            <a:spLocks noRot="1" noChangeArrowheads="1" noTextEdit="1"/>
          </p:cNvSpPr>
          <p:nvPr>
            <p:ph type="sldImg"/>
          </p:nvPr>
        </p:nvSpPr>
        <p:spPr>
          <a:ln/>
        </p:spPr>
      </p:sp>
      <p:sp>
        <p:nvSpPr>
          <p:cNvPr id="23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5509B9-91FB-44A7-8CE0-C56D54D2F06A}" type="slidenum">
              <a:rPr lang="en-US"/>
              <a:pPr/>
              <a:t>21</a:t>
            </a:fld>
            <a:endParaRPr lang="en-US"/>
          </a:p>
        </p:txBody>
      </p:sp>
      <p:sp>
        <p:nvSpPr>
          <p:cNvPr id="25602" name="Rectangle 2"/>
          <p:cNvSpPr>
            <a:spLocks noRot="1" noChangeArrowheads="1" noTextEdit="1"/>
          </p:cNvSpPr>
          <p:nvPr>
            <p:ph type="sldImg"/>
          </p:nvPr>
        </p:nvSpPr>
        <p:spPr>
          <a:ln/>
        </p:spPr>
      </p:sp>
      <p:sp>
        <p:nvSpPr>
          <p:cNvPr id="25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6603BB-CA10-4921-91BD-80E307A506E3}" type="slidenum">
              <a:rPr lang="en-US"/>
              <a:pPr/>
              <a:t>23</a:t>
            </a:fld>
            <a:endParaRPr lang="en-US"/>
          </a:p>
        </p:txBody>
      </p:sp>
      <p:sp>
        <p:nvSpPr>
          <p:cNvPr id="27650" name="Rectangle 2"/>
          <p:cNvSpPr>
            <a:spLocks noRot="1" noChangeArrowheads="1" noTextEdit="1"/>
          </p:cNvSpPr>
          <p:nvPr>
            <p:ph type="sldImg"/>
          </p:nvPr>
        </p:nvSpPr>
        <p:spPr>
          <a:ln/>
        </p:spPr>
      </p:sp>
      <p:sp>
        <p:nvSpPr>
          <p:cNvPr id="27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BE4CA9-2586-4B2F-9D4C-4241EB60AF30}" type="slidenum">
              <a:rPr lang="en-US"/>
              <a:pPr/>
              <a:t>25</a:t>
            </a:fld>
            <a:endParaRPr lang="en-US"/>
          </a:p>
        </p:txBody>
      </p:sp>
      <p:sp>
        <p:nvSpPr>
          <p:cNvPr id="29698" name="Rectangle 2"/>
          <p:cNvSpPr>
            <a:spLocks noRot="1" noChangeArrowheads="1" noTextEdit="1"/>
          </p:cNvSpPr>
          <p:nvPr>
            <p:ph type="sldImg"/>
          </p:nvPr>
        </p:nvSpPr>
        <p:spPr>
          <a:ln/>
        </p:spPr>
      </p:sp>
      <p:sp>
        <p:nvSpPr>
          <p:cNvPr id="29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70B484-0A8E-4BC9-B365-7B664942D7C3}" type="slidenum">
              <a:rPr lang="en-US"/>
              <a:pPr/>
              <a:t>27</a:t>
            </a:fld>
            <a:endParaRPr lang="en-US"/>
          </a:p>
        </p:txBody>
      </p:sp>
      <p:sp>
        <p:nvSpPr>
          <p:cNvPr id="31746" name="Rectangle 2"/>
          <p:cNvSpPr>
            <a:spLocks noRot="1" noChangeArrowheads="1" noTextEdit="1"/>
          </p:cNvSpPr>
          <p:nvPr>
            <p:ph type="sldImg"/>
          </p:nvPr>
        </p:nvSpPr>
        <p:spPr>
          <a:ln/>
        </p:spPr>
      </p:sp>
      <p:sp>
        <p:nvSpPr>
          <p:cNvPr id="317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7962D9-B6E0-4882-9A53-248A0A2500AE}" type="slidenum">
              <a:rPr lang="en-US"/>
              <a:pPr/>
              <a:t>28</a:t>
            </a:fld>
            <a:endParaRPr lang="en-US"/>
          </a:p>
        </p:txBody>
      </p:sp>
      <p:sp>
        <p:nvSpPr>
          <p:cNvPr id="33794" name="Rectangle 2"/>
          <p:cNvSpPr>
            <a:spLocks noRo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4F783E-A413-46CF-8A9E-2254317C7250}" type="slidenum">
              <a:rPr lang="en-US"/>
              <a:pPr/>
              <a:t>29</a:t>
            </a:fld>
            <a:endParaRPr lang="en-US"/>
          </a:p>
        </p:txBody>
      </p:sp>
      <p:sp>
        <p:nvSpPr>
          <p:cNvPr id="35842" name="Rectangle 2"/>
          <p:cNvSpPr>
            <a:spLocks noRo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E6F7A9-28EA-490A-BF7F-532CAEB38856}" type="slidenum">
              <a:rPr lang="en-US"/>
              <a:pPr/>
              <a:t>30</a:t>
            </a:fld>
            <a:endParaRPr lang="en-US"/>
          </a:p>
        </p:txBody>
      </p:sp>
      <p:sp>
        <p:nvSpPr>
          <p:cNvPr id="37890" name="Rectangle 2"/>
          <p:cNvSpPr>
            <a:spLocks noRot="1" noChangeArrowheads="1" noTextEdit="1"/>
          </p:cNvSpPr>
          <p:nvPr>
            <p:ph type="sldImg"/>
          </p:nvPr>
        </p:nvSpPr>
        <p:spPr>
          <a:ln/>
        </p:spPr>
      </p:sp>
      <p:sp>
        <p:nvSpPr>
          <p:cNvPr id="37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862BA1-819F-48F7-BDB8-D856A76ABE82}" type="slidenum">
              <a:rPr lang="en-US"/>
              <a:pPr/>
              <a:t>31</a:t>
            </a:fld>
            <a:endParaRPr lang="en-US"/>
          </a:p>
        </p:txBody>
      </p:sp>
      <p:sp>
        <p:nvSpPr>
          <p:cNvPr id="39938" name="Rectangle 2"/>
          <p:cNvSpPr>
            <a:spLocks noRo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52D167-1A15-496B-A97E-008B01D47871}" type="slidenum">
              <a:rPr lang="en-US"/>
              <a:pPr/>
              <a:t>3</a:t>
            </a:fld>
            <a:endParaRPr lang="en-US"/>
          </a:p>
        </p:txBody>
      </p:sp>
      <p:sp>
        <p:nvSpPr>
          <p:cNvPr id="88066" name="Rectangle 2"/>
          <p:cNvSpPr>
            <a:spLocks noRot="1" noChangeArrowheads="1" noTextEdit="1"/>
          </p:cNvSpPr>
          <p:nvPr>
            <p:ph type="sldImg"/>
          </p:nvPr>
        </p:nvSpPr>
        <p:spPr>
          <a:ln/>
        </p:spPr>
      </p:sp>
      <p:sp>
        <p:nvSpPr>
          <p:cNvPr id="88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2ED24C-014B-435E-9703-91184981CB0F}" type="slidenum">
              <a:rPr lang="en-US"/>
              <a:pPr/>
              <a:t>32</a:t>
            </a:fld>
            <a:endParaRPr lang="en-US"/>
          </a:p>
        </p:txBody>
      </p:sp>
      <p:sp>
        <p:nvSpPr>
          <p:cNvPr id="41986" name="Rectangle 2"/>
          <p:cNvSpPr>
            <a:spLocks noRot="1" noChangeArrowheads="1" noTextEdit="1"/>
          </p:cNvSpPr>
          <p:nvPr>
            <p:ph type="sldImg"/>
          </p:nvPr>
        </p:nvSpPr>
        <p:spPr>
          <a:ln/>
        </p:spPr>
      </p:sp>
      <p:sp>
        <p:nvSpPr>
          <p:cNvPr id="419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B23B37-6F96-49A8-9E0E-0014AEF4917C}" type="slidenum">
              <a:rPr lang="en-US"/>
              <a:pPr/>
              <a:t>33</a:t>
            </a:fld>
            <a:endParaRPr lang="en-US"/>
          </a:p>
        </p:txBody>
      </p:sp>
      <p:sp>
        <p:nvSpPr>
          <p:cNvPr id="44034" name="Rectangle 2"/>
          <p:cNvSpPr>
            <a:spLocks noRot="1" noChangeArrowheads="1" noTextEdit="1"/>
          </p:cNvSpPr>
          <p:nvPr>
            <p:ph type="sldImg"/>
          </p:nvPr>
        </p:nvSpPr>
        <p:spPr>
          <a:ln/>
        </p:spPr>
      </p:sp>
      <p:sp>
        <p:nvSpPr>
          <p:cNvPr id="44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8E59CC-243D-4163-8C5A-931EEB6B974D}" type="slidenum">
              <a:rPr lang="en-US"/>
              <a:pPr/>
              <a:t>36</a:t>
            </a:fld>
            <a:endParaRPr lang="en-US"/>
          </a:p>
        </p:txBody>
      </p:sp>
      <p:sp>
        <p:nvSpPr>
          <p:cNvPr id="54274" name="Rectangle 2"/>
          <p:cNvSpPr>
            <a:spLocks noRot="1" noChangeArrowheads="1" noTextEdit="1"/>
          </p:cNvSpPr>
          <p:nvPr>
            <p:ph type="sldImg"/>
          </p:nvPr>
        </p:nvSpPr>
        <p:spPr>
          <a:ln/>
        </p:spPr>
      </p:sp>
      <p:sp>
        <p:nvSpPr>
          <p:cNvPr id="542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0CF4BF-EEC5-4653-91A0-A57C7611ECFF}" type="slidenum">
              <a:rPr lang="en-US"/>
              <a:pPr/>
              <a:t>42</a:t>
            </a:fld>
            <a:endParaRPr lang="en-US"/>
          </a:p>
        </p:txBody>
      </p:sp>
      <p:sp>
        <p:nvSpPr>
          <p:cNvPr id="56322" name="Rectangle 2"/>
          <p:cNvSpPr>
            <a:spLocks noRot="1" noChangeArrowheads="1" noTextEdit="1"/>
          </p:cNvSpPr>
          <p:nvPr>
            <p:ph type="sldImg"/>
          </p:nvPr>
        </p:nvSpPr>
        <p:spPr>
          <a:ln/>
        </p:spPr>
      </p:sp>
      <p:sp>
        <p:nvSpPr>
          <p:cNvPr id="56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15D2-A2E3-459A-9CE0-C05D74BAD693}" type="slidenum">
              <a:rPr lang="en-US"/>
              <a:pPr/>
              <a:t>44</a:t>
            </a:fld>
            <a:endParaRPr lang="en-US"/>
          </a:p>
        </p:txBody>
      </p:sp>
      <p:sp>
        <p:nvSpPr>
          <p:cNvPr id="62466" name="Rectangle 2"/>
          <p:cNvSpPr>
            <a:spLocks noRot="1" noChangeArrowheads="1" noTextEdit="1"/>
          </p:cNvSpPr>
          <p:nvPr>
            <p:ph type="sldImg"/>
          </p:nvPr>
        </p:nvSpPr>
        <p:spPr>
          <a:ln/>
        </p:spPr>
      </p:sp>
      <p:sp>
        <p:nvSpPr>
          <p:cNvPr id="62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0DA992-EBC0-4290-9906-500A7E048D33}" type="slidenum">
              <a:rPr lang="en-US"/>
              <a:pPr/>
              <a:t>46</a:t>
            </a:fld>
            <a:endParaRPr lang="en-US"/>
          </a:p>
        </p:txBody>
      </p:sp>
      <p:sp>
        <p:nvSpPr>
          <p:cNvPr id="101378" name="Rectangle 2"/>
          <p:cNvSpPr>
            <a:spLocks noRot="1" noChangeArrowheads="1" noTextEdit="1"/>
          </p:cNvSpPr>
          <p:nvPr>
            <p:ph type="sldImg"/>
          </p:nvPr>
        </p:nvSpPr>
        <p:spPr>
          <a:ln/>
        </p:spPr>
      </p:sp>
      <p:sp>
        <p:nvSpPr>
          <p:cNvPr id="1013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F32D2C-478D-41B6-BC41-9130AC267551}" type="slidenum">
              <a:rPr lang="en-US"/>
              <a:pPr/>
              <a:t>54</a:t>
            </a:fld>
            <a:endParaRPr lang="en-US"/>
          </a:p>
        </p:txBody>
      </p:sp>
      <p:sp>
        <p:nvSpPr>
          <p:cNvPr id="64514" name="Rectangle 2"/>
          <p:cNvSpPr>
            <a:spLocks noRot="1" noChangeArrowheads="1" noTextEdit="1"/>
          </p:cNvSpPr>
          <p:nvPr>
            <p:ph type="sldImg"/>
          </p:nvPr>
        </p:nvSpPr>
        <p:spPr>
          <a:ln/>
        </p:spPr>
      </p:sp>
      <p:sp>
        <p:nvSpPr>
          <p:cNvPr id="64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DCAFA9-749A-4D29-A5F4-06A88839E62F}" type="slidenum">
              <a:rPr lang="en-US"/>
              <a:pPr/>
              <a:t>61</a:t>
            </a:fld>
            <a:endParaRPr lang="en-US"/>
          </a:p>
        </p:txBody>
      </p:sp>
      <p:sp>
        <p:nvSpPr>
          <p:cNvPr id="66562" name="Rectangle 2"/>
          <p:cNvSpPr>
            <a:spLocks noRo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1DB76F-0CDC-498C-9406-099B13C99825}" type="slidenum">
              <a:rPr lang="en-US"/>
              <a:pPr/>
              <a:t>72</a:t>
            </a:fld>
            <a:endParaRPr lang="en-US"/>
          </a:p>
        </p:txBody>
      </p:sp>
      <p:sp>
        <p:nvSpPr>
          <p:cNvPr id="68610" name="Rectangle 2"/>
          <p:cNvSpPr>
            <a:spLocks noRot="1" noChangeArrowheads="1" noTextEdit="1"/>
          </p:cNvSpPr>
          <p:nvPr>
            <p:ph type="sldImg"/>
          </p:nvPr>
        </p:nvSpPr>
        <p:spPr>
          <a:ln/>
        </p:spPr>
      </p:sp>
      <p:sp>
        <p:nvSpPr>
          <p:cNvPr id="68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5E161B-BFEF-4F7E-B594-156D540FF93C}" type="slidenum">
              <a:rPr lang="en-US"/>
              <a:pPr/>
              <a:t>74</a:t>
            </a:fld>
            <a:endParaRPr lang="en-US"/>
          </a:p>
        </p:txBody>
      </p:sp>
      <p:sp>
        <p:nvSpPr>
          <p:cNvPr id="70658" name="Rectangle 2"/>
          <p:cNvSpPr>
            <a:spLocks noRot="1" noChangeArrowheads="1" noTextEdit="1"/>
          </p:cNvSpPr>
          <p:nvPr>
            <p:ph type="sldImg"/>
          </p:nvPr>
        </p:nvSpPr>
        <p:spPr>
          <a:ln/>
        </p:spPr>
      </p:sp>
      <p:sp>
        <p:nvSpPr>
          <p:cNvPr id="70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B0751D-E9FE-45E9-962E-778385425EA3}" type="slidenum">
              <a:rPr lang="en-US"/>
              <a:pPr/>
              <a:t>4</a:t>
            </a:fld>
            <a:endParaRPr lang="en-US"/>
          </a:p>
        </p:txBody>
      </p:sp>
      <p:sp>
        <p:nvSpPr>
          <p:cNvPr id="7170" name="Rectangle 2"/>
          <p:cNvSpPr>
            <a:spLocks noRot="1" noChangeArrowheads="1" noTextEdit="1"/>
          </p:cNvSpPr>
          <p:nvPr>
            <p:ph type="sldImg"/>
          </p:nvPr>
        </p:nvSpPr>
        <p:spPr>
          <a:ln/>
        </p:spPr>
      </p:sp>
      <p:sp>
        <p:nvSpPr>
          <p:cNvPr id="71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B6745B-DD2F-4064-B73D-B3D02CA9E843}" type="slidenum">
              <a:rPr lang="en-US"/>
              <a:pPr/>
              <a:t>7</a:t>
            </a:fld>
            <a:endParaRPr lang="en-US"/>
          </a:p>
        </p:txBody>
      </p:sp>
      <p:sp>
        <p:nvSpPr>
          <p:cNvPr id="13314" name="Rectangle 2"/>
          <p:cNvSpPr>
            <a:spLocks noRot="1" noChangeArrowheads="1" noTextEdit="1"/>
          </p:cNvSpPr>
          <p:nvPr>
            <p:ph type="sldImg"/>
          </p:nvPr>
        </p:nvSpPr>
        <p:spPr>
          <a:ln/>
        </p:spPr>
      </p:sp>
      <p:sp>
        <p:nvSpPr>
          <p:cNvPr id="133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DCCD95-42D8-41D8-A340-4D158168FAF7}" type="slidenum">
              <a:rPr lang="en-US"/>
              <a:pPr/>
              <a:t>8</a:t>
            </a:fld>
            <a:endParaRPr lang="en-US"/>
          </a:p>
        </p:txBody>
      </p:sp>
      <p:sp>
        <p:nvSpPr>
          <p:cNvPr id="9218" name="Rectangle 2"/>
          <p:cNvSpPr>
            <a:spLocks noRo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001803-3565-42BA-97FF-B7B58FE53076}" type="slidenum">
              <a:rPr lang="en-US"/>
              <a:pPr/>
              <a:t>9</a:t>
            </a:fld>
            <a:endParaRPr lang="en-US"/>
          </a:p>
        </p:txBody>
      </p:sp>
      <p:sp>
        <p:nvSpPr>
          <p:cNvPr id="11266" name="Rectangle 2"/>
          <p:cNvSpPr>
            <a:spLocks noRot="1" noChangeArrowheads="1" noTextEdit="1"/>
          </p:cNvSpPr>
          <p:nvPr>
            <p:ph type="sldImg"/>
          </p:nvPr>
        </p:nvSpPr>
        <p:spPr>
          <a:ln/>
        </p:spPr>
      </p:sp>
      <p:sp>
        <p:nvSpPr>
          <p:cNvPr id="11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DDEC7F-BE33-4940-8580-53D9D398C0DC}" type="slidenum">
              <a:rPr lang="en-US"/>
              <a:pPr/>
              <a:t>10</a:t>
            </a:fld>
            <a:endParaRPr lang="en-US"/>
          </a:p>
        </p:txBody>
      </p:sp>
      <p:sp>
        <p:nvSpPr>
          <p:cNvPr id="15362" name="Rectangle 2"/>
          <p:cNvSpPr>
            <a:spLocks noRot="1" noChangeArrowheads="1" noTextEdit="1"/>
          </p:cNvSpPr>
          <p:nvPr>
            <p:ph type="sldImg"/>
          </p:nvPr>
        </p:nvSpPr>
        <p:spPr>
          <a:ln/>
        </p:spPr>
      </p:sp>
      <p:sp>
        <p:nvSpPr>
          <p:cNvPr id="153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286C7F-79C9-49CC-B9BB-7EA1EFB7FFA8}" type="slidenum">
              <a:rPr lang="en-US"/>
              <a:pPr/>
              <a:t>14</a:t>
            </a:fld>
            <a:endParaRPr lang="en-US"/>
          </a:p>
        </p:txBody>
      </p:sp>
      <p:sp>
        <p:nvSpPr>
          <p:cNvPr id="17410" name="Rectangle 2"/>
          <p:cNvSpPr>
            <a:spLocks noRot="1" noChangeArrowheads="1" noTextEdit="1"/>
          </p:cNvSpPr>
          <p:nvPr>
            <p:ph type="sldImg"/>
          </p:nvPr>
        </p:nvSpPr>
        <p:spPr>
          <a:ln/>
        </p:spPr>
      </p:sp>
      <p:sp>
        <p:nvSpPr>
          <p:cNvPr id="17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4BC160-0C15-4EF6-A7E1-D3FF8BC04FF1}" type="slidenum">
              <a:rPr lang="en-US"/>
              <a:pPr/>
              <a:t>17</a:t>
            </a:fld>
            <a:endParaRPr lang="en-US"/>
          </a:p>
        </p:txBody>
      </p:sp>
      <p:sp>
        <p:nvSpPr>
          <p:cNvPr id="19458" name="Rectangle 2"/>
          <p:cNvSpPr>
            <a:spLocks noRot="1" noChangeArrowheads="1" noTextEdit="1"/>
          </p:cNvSpPr>
          <p:nvPr>
            <p:ph type="sldImg"/>
          </p:nvPr>
        </p:nvSpPr>
        <p:spPr>
          <a:ln/>
        </p:spPr>
      </p:sp>
      <p:sp>
        <p:nvSpPr>
          <p:cNvPr id="19459"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5778" name="Rectangle 2"/>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smtClean="0"/>
              <a:t>Click to edit Master title style</a:t>
            </a:r>
          </a:p>
        </p:txBody>
      </p:sp>
      <p:sp>
        <p:nvSpPr>
          <p:cNvPr id="75779"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pPr lvl="0"/>
            <a:r>
              <a:rPr lang="en-US" altLang="en-US" noProof="0" smtClean="0"/>
              <a:t>Click to edit Master subtitle style</a:t>
            </a:r>
          </a:p>
        </p:txBody>
      </p:sp>
      <p:sp>
        <p:nvSpPr>
          <p:cNvPr id="75780" name="Rectangle 4"/>
          <p:cNvSpPr>
            <a:spLocks noGrp="1" noChangeArrowheads="1"/>
          </p:cNvSpPr>
          <p:nvPr>
            <p:ph type="dt" sz="half" idx="2"/>
          </p:nvPr>
        </p:nvSpPr>
        <p:spPr/>
        <p:txBody>
          <a:bodyPr/>
          <a:lstStyle>
            <a:lvl1pPr>
              <a:defRPr/>
            </a:lvl1pPr>
          </a:lstStyle>
          <a:p>
            <a:endParaRPr lang="en-US" altLang="en-US"/>
          </a:p>
        </p:txBody>
      </p:sp>
      <p:sp>
        <p:nvSpPr>
          <p:cNvPr id="75781" name="Rectangle 5"/>
          <p:cNvSpPr>
            <a:spLocks noGrp="1" noChangeArrowheads="1"/>
          </p:cNvSpPr>
          <p:nvPr>
            <p:ph type="ftr" sz="quarter" idx="3"/>
          </p:nvPr>
        </p:nvSpPr>
        <p:spPr>
          <a:xfrm>
            <a:off x="3124200" y="6243638"/>
            <a:ext cx="2895600" cy="457200"/>
          </a:xfrm>
        </p:spPr>
        <p:txBody>
          <a:bodyPr/>
          <a:lstStyle>
            <a:lvl1pPr>
              <a:defRPr/>
            </a:lvl1pPr>
          </a:lstStyle>
          <a:p>
            <a:endParaRPr lang="en-US" altLang="en-US"/>
          </a:p>
        </p:txBody>
      </p:sp>
      <p:sp>
        <p:nvSpPr>
          <p:cNvPr id="75782" name="Rectangle 6"/>
          <p:cNvSpPr>
            <a:spLocks noGrp="1" noChangeArrowheads="1"/>
          </p:cNvSpPr>
          <p:nvPr>
            <p:ph type="sldNum" sz="quarter" idx="4"/>
          </p:nvPr>
        </p:nvSpPr>
        <p:spPr/>
        <p:txBody>
          <a:bodyPr/>
          <a:lstStyle>
            <a:lvl1pPr>
              <a:defRPr/>
            </a:lvl1pPr>
          </a:lstStyle>
          <a:p>
            <a:fld id="{37BC9386-5518-4230-A805-80EAC67EDA6C}" type="slidenum">
              <a:rPr lang="en-US" altLang="en-US"/>
              <a:pPr/>
              <a:t>‹#›</a:t>
            </a:fld>
            <a:endParaRPr lang="en-US" altLang="en-US"/>
          </a:p>
        </p:txBody>
      </p:sp>
      <p:sp>
        <p:nvSpPr>
          <p:cNvPr id="75783" name="Freeform 7"/>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784"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3800B3C0-8E53-4E6C-956F-84C0C819B1EB}" type="slidenum">
              <a:rPr lang="en-US" altLang="en-US"/>
              <a:pPr/>
              <a:t>‹#›</a:t>
            </a:fld>
            <a:endParaRPr lang="en-US" altLang="en-US"/>
          </a:p>
        </p:txBody>
      </p:sp>
    </p:spTree>
    <p:extLst>
      <p:ext uri="{BB962C8B-B14F-4D97-AF65-F5344CB8AC3E}">
        <p14:creationId xmlns:p14="http://schemas.microsoft.com/office/powerpoint/2010/main" val="272149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2F026238-224D-434B-AAAB-C837E8E295CF}" type="slidenum">
              <a:rPr lang="en-US" altLang="en-US"/>
              <a:pPr/>
              <a:t>‹#›</a:t>
            </a:fld>
            <a:endParaRPr lang="en-US" altLang="en-US"/>
          </a:p>
        </p:txBody>
      </p:sp>
    </p:spTree>
    <p:extLst>
      <p:ext uri="{BB962C8B-B14F-4D97-AF65-F5344CB8AC3E}">
        <p14:creationId xmlns:p14="http://schemas.microsoft.com/office/powerpoint/2010/main" val="2825456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AA0D5DAB-9D6D-4B11-9B75-01758DBFF8DF}" type="slidenum">
              <a:rPr lang="en-US" altLang="en-US"/>
              <a:pPr/>
              <a:t>‹#›</a:t>
            </a:fld>
            <a:endParaRPr lang="en-US" altLang="en-US"/>
          </a:p>
        </p:txBody>
      </p:sp>
    </p:spTree>
    <p:extLst>
      <p:ext uri="{BB962C8B-B14F-4D97-AF65-F5344CB8AC3E}">
        <p14:creationId xmlns:p14="http://schemas.microsoft.com/office/powerpoint/2010/main" val="2062359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93F2BF10-5009-4456-A263-5976415799F6}" type="slidenum">
              <a:rPr lang="en-US" altLang="en-US"/>
              <a:pPr/>
              <a:t>‹#›</a:t>
            </a:fld>
            <a:endParaRPr lang="en-US" altLang="en-US"/>
          </a:p>
        </p:txBody>
      </p:sp>
    </p:spTree>
    <p:extLst>
      <p:ext uri="{BB962C8B-B14F-4D97-AF65-F5344CB8AC3E}">
        <p14:creationId xmlns:p14="http://schemas.microsoft.com/office/powerpoint/2010/main" val="803488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13EC31B4-DCD1-4F09-9A32-E97B80C25450}" type="slidenum">
              <a:rPr lang="en-US" altLang="en-US"/>
              <a:pPr/>
              <a:t>‹#›</a:t>
            </a:fld>
            <a:endParaRPr lang="en-US" altLang="en-US"/>
          </a:p>
        </p:txBody>
      </p:sp>
    </p:spTree>
    <p:extLst>
      <p:ext uri="{BB962C8B-B14F-4D97-AF65-F5344CB8AC3E}">
        <p14:creationId xmlns:p14="http://schemas.microsoft.com/office/powerpoint/2010/main" val="1147422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F064D947-ECF7-4CFD-B91E-FFB503CAFE35}" type="slidenum">
              <a:rPr lang="en-US" altLang="en-US"/>
              <a:pPr/>
              <a:t>‹#›</a:t>
            </a:fld>
            <a:endParaRPr lang="en-US" altLang="en-US"/>
          </a:p>
        </p:txBody>
      </p:sp>
    </p:spTree>
    <p:extLst>
      <p:ext uri="{BB962C8B-B14F-4D97-AF65-F5344CB8AC3E}">
        <p14:creationId xmlns:p14="http://schemas.microsoft.com/office/powerpoint/2010/main" val="3493548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F4B89148-3952-47D4-B81A-D723BF1782D8}" type="slidenum">
              <a:rPr lang="en-US" altLang="en-US"/>
              <a:pPr/>
              <a:t>‹#›</a:t>
            </a:fld>
            <a:endParaRPr lang="en-US" altLang="en-US"/>
          </a:p>
        </p:txBody>
      </p:sp>
    </p:spTree>
    <p:extLst>
      <p:ext uri="{BB962C8B-B14F-4D97-AF65-F5344CB8AC3E}">
        <p14:creationId xmlns:p14="http://schemas.microsoft.com/office/powerpoint/2010/main" val="364171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F59A55AC-DA98-4A2C-B457-B2B22A638434}" type="slidenum">
              <a:rPr lang="en-US" altLang="en-US"/>
              <a:pPr/>
              <a:t>‹#›</a:t>
            </a:fld>
            <a:endParaRPr lang="en-US" altLang="en-US"/>
          </a:p>
        </p:txBody>
      </p:sp>
    </p:spTree>
    <p:extLst>
      <p:ext uri="{BB962C8B-B14F-4D97-AF65-F5344CB8AC3E}">
        <p14:creationId xmlns:p14="http://schemas.microsoft.com/office/powerpoint/2010/main" val="3025546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664FD4F2-EDE8-4A25-98D9-465970E6708B}" type="slidenum">
              <a:rPr lang="en-US" altLang="en-US"/>
              <a:pPr/>
              <a:t>‹#›</a:t>
            </a:fld>
            <a:endParaRPr lang="en-US" altLang="en-US"/>
          </a:p>
        </p:txBody>
      </p:sp>
    </p:spTree>
    <p:extLst>
      <p:ext uri="{BB962C8B-B14F-4D97-AF65-F5344CB8AC3E}">
        <p14:creationId xmlns:p14="http://schemas.microsoft.com/office/powerpoint/2010/main" val="1915645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2165F55C-D503-4BF6-829A-1EDBCB60BE10}" type="slidenum">
              <a:rPr lang="en-US" altLang="en-US"/>
              <a:pPr/>
              <a:t>‹#›</a:t>
            </a:fld>
            <a:endParaRPr lang="en-US" altLang="en-US"/>
          </a:p>
        </p:txBody>
      </p:sp>
    </p:spTree>
    <p:extLst>
      <p:ext uri="{BB962C8B-B14F-4D97-AF65-F5344CB8AC3E}">
        <p14:creationId xmlns:p14="http://schemas.microsoft.com/office/powerpoint/2010/main" val="726997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74755" name="Rectangle 3"/>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74756" name="Rectangle 4"/>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74757"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ltLang="en-US"/>
          </a:p>
        </p:txBody>
      </p:sp>
      <p:sp>
        <p:nvSpPr>
          <p:cNvPr id="74758" name="Rectangle 6"/>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mj-lt"/>
              </a:defRPr>
            </a:lvl1pPr>
          </a:lstStyle>
          <a:p>
            <a:fld id="{ED7731ED-14ED-43D5-9CE5-76574BEB1D38}" type="slidenum">
              <a:rPr lang="en-US" altLang="en-US"/>
              <a:pPr/>
              <a:t>‹#›</a:t>
            </a:fld>
            <a:endParaRPr lang="en-US" altLang="en-US"/>
          </a:p>
        </p:txBody>
      </p:sp>
      <p:sp>
        <p:nvSpPr>
          <p:cNvPr id="74759" name="Freeform 7"/>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4760"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iming>
    <p:tnLst>
      <p:par>
        <p:cTn id="1" dur="indefinite" restart="never" nodeType="tmRoot"/>
      </p:par>
    </p:tnLst>
  </p:timing>
  <p:txStyles>
    <p:titleStyle>
      <a:lvl1pPr algn="l" rtl="0" fontAlgn="base">
        <a:spcBef>
          <a:spcPct val="0"/>
        </a:spcBef>
        <a:spcAft>
          <a:spcPct val="0"/>
        </a:spcAft>
        <a:defRPr sz="4200">
          <a:solidFill>
            <a:schemeClr val="tx2"/>
          </a:solidFill>
          <a:latin typeface="+mj-lt"/>
          <a:ea typeface="+mj-ea"/>
          <a:cs typeface="+mj-cs"/>
        </a:defRPr>
      </a:lvl1pPr>
      <a:lvl2pPr algn="l" rtl="0" fontAlgn="base">
        <a:spcBef>
          <a:spcPct val="0"/>
        </a:spcBef>
        <a:spcAft>
          <a:spcPct val="0"/>
        </a:spcAft>
        <a:defRPr sz="4200">
          <a:solidFill>
            <a:schemeClr val="tx2"/>
          </a:solidFill>
          <a:latin typeface="Times New Roman" pitchFamily="18" charset="0"/>
        </a:defRPr>
      </a:lvl2pPr>
      <a:lvl3pPr algn="l" rtl="0" fontAlgn="base">
        <a:spcBef>
          <a:spcPct val="0"/>
        </a:spcBef>
        <a:spcAft>
          <a:spcPct val="0"/>
        </a:spcAft>
        <a:defRPr sz="4200">
          <a:solidFill>
            <a:schemeClr val="tx2"/>
          </a:solidFill>
          <a:latin typeface="Times New Roman" pitchFamily="18" charset="0"/>
        </a:defRPr>
      </a:lvl3pPr>
      <a:lvl4pPr algn="l" rtl="0" fontAlgn="base">
        <a:spcBef>
          <a:spcPct val="0"/>
        </a:spcBef>
        <a:spcAft>
          <a:spcPct val="0"/>
        </a:spcAft>
        <a:defRPr sz="4200">
          <a:solidFill>
            <a:schemeClr val="tx2"/>
          </a:solidFill>
          <a:latin typeface="Times New Roman" pitchFamily="18" charset="0"/>
        </a:defRPr>
      </a:lvl4pPr>
      <a:lvl5pPr algn="l" rtl="0" fontAlgn="base">
        <a:spcBef>
          <a:spcPct val="0"/>
        </a:spcBef>
        <a:spcAft>
          <a:spcPct val="0"/>
        </a:spcAft>
        <a:defRPr sz="4200">
          <a:solidFill>
            <a:schemeClr val="tx2"/>
          </a:solidFill>
          <a:latin typeface="Times New Roman" pitchFamily="18" charset="0"/>
        </a:defRPr>
      </a:lvl5pPr>
      <a:lvl6pPr marL="457200" algn="l" rtl="0" fontAlgn="base">
        <a:spcBef>
          <a:spcPct val="0"/>
        </a:spcBef>
        <a:spcAft>
          <a:spcPct val="0"/>
        </a:spcAft>
        <a:defRPr sz="4200">
          <a:solidFill>
            <a:schemeClr val="tx2"/>
          </a:solidFill>
          <a:latin typeface="Times New Roman" pitchFamily="18" charset="0"/>
        </a:defRPr>
      </a:lvl6pPr>
      <a:lvl7pPr marL="914400" algn="l" rtl="0" fontAlgn="base">
        <a:spcBef>
          <a:spcPct val="0"/>
        </a:spcBef>
        <a:spcAft>
          <a:spcPct val="0"/>
        </a:spcAft>
        <a:defRPr sz="4200">
          <a:solidFill>
            <a:schemeClr val="tx2"/>
          </a:solidFill>
          <a:latin typeface="Times New Roman" pitchFamily="18" charset="0"/>
        </a:defRPr>
      </a:lvl7pPr>
      <a:lvl8pPr marL="1371600" algn="l" rtl="0" fontAlgn="base">
        <a:spcBef>
          <a:spcPct val="0"/>
        </a:spcBef>
        <a:spcAft>
          <a:spcPct val="0"/>
        </a:spcAft>
        <a:defRPr sz="4200">
          <a:solidFill>
            <a:schemeClr val="tx2"/>
          </a:solidFill>
          <a:latin typeface="Times New Roman" pitchFamily="18" charset="0"/>
        </a:defRPr>
      </a:lvl8pPr>
      <a:lvl9pPr marL="1828800" algn="l" rtl="0" fontAlgn="base">
        <a:spcBef>
          <a:spcPct val="0"/>
        </a:spcBef>
        <a:spcAft>
          <a:spcPct val="0"/>
        </a:spcAft>
        <a:defRPr sz="4200">
          <a:solidFill>
            <a:schemeClr val="tx2"/>
          </a:solidFill>
          <a:latin typeface="Times New Roman" pitchFamily="18" charset="0"/>
        </a:defRPr>
      </a:lvl9pPr>
    </p:titleStyle>
    <p:bodyStyle>
      <a:lvl1pPr marL="342900" indent="-342900" algn="l" rtl="0" fontAlgn="base">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fontAlgn="base">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fontAlgn="base">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file:///C:\Documents%20and%20Settings\Dam%20Hai%20new\Desktop\Bai%20giang%20Truyen%20du%20lieu\Chpater03_synTDM.swf" TargetMode="Externa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wmf"/></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file:///C:\Documents%20and%20Settings\Dam%20Hai%20new\Desktop\Bai%20giang%20Truyen%20du%20lieu\Chapter03_FDM.sw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ctrTitle"/>
          </p:nvPr>
        </p:nvSpPr>
        <p:spPr>
          <a:xfrm>
            <a:off x="609600" y="1600200"/>
            <a:ext cx="8229600" cy="2743200"/>
          </a:xfrm>
        </p:spPr>
        <p:txBody>
          <a:bodyPr/>
          <a:lstStyle/>
          <a:p>
            <a:pPr algn="ctr"/>
            <a:r>
              <a:rPr lang="en-US">
                <a:solidFill>
                  <a:srgbClr val="0000CC"/>
                </a:solidFill>
              </a:rPr>
              <a:t>CHƯƠNG 8</a:t>
            </a:r>
            <a:r>
              <a:rPr lang="en-US">
                <a:solidFill>
                  <a:srgbClr val="FF0000"/>
                </a:solidFill>
              </a:rPr>
              <a:t/>
            </a:r>
            <a:br>
              <a:rPr lang="en-US">
                <a:solidFill>
                  <a:srgbClr val="FF0000"/>
                </a:solidFill>
              </a:rPr>
            </a:br>
            <a:r>
              <a:rPr lang="en-US" sz="4200">
                <a:solidFill>
                  <a:srgbClr val="FF0000"/>
                </a:solidFill>
              </a:rPr>
              <a:t>GHÉP KÊNH  </a:t>
            </a:r>
            <a:br>
              <a:rPr lang="en-US" sz="4200">
                <a:solidFill>
                  <a:srgbClr val="FF0000"/>
                </a:solidFill>
              </a:rPr>
            </a:br>
            <a:r>
              <a:rPr lang="en-US" sz="4200">
                <a:solidFill>
                  <a:srgbClr val="FF0000"/>
                </a:solidFill>
              </a:rPr>
              <a:t>MULTIPLEXING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FDM của 3 kênh thoại</a:t>
            </a:r>
          </a:p>
        </p:txBody>
      </p:sp>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0600" y="1076325"/>
            <a:ext cx="43180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FDM của 3 kênh thoại (tiếp)</a:t>
            </a:r>
          </a:p>
        </p:txBody>
      </p:sp>
      <p:pic>
        <p:nvPicPr>
          <p:cNvPr id="890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1973263"/>
            <a:ext cx="8255000" cy="374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FDM của 3 kênh thoại (tiếp)</a:t>
            </a:r>
          </a:p>
        </p:txBody>
      </p:sp>
      <p:pic>
        <p:nvPicPr>
          <p:cNvPr id="901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75" y="1870075"/>
            <a:ext cx="8556625"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t>Hệ thống truyền tải analog</a:t>
            </a:r>
          </a:p>
        </p:txBody>
      </p:sp>
      <p:sp>
        <p:nvSpPr>
          <p:cNvPr id="83971" name="Rectangle 3"/>
          <p:cNvSpPr>
            <a:spLocks noGrp="1" noChangeArrowheads="1"/>
          </p:cNvSpPr>
          <p:nvPr>
            <p:ph type="body" idx="1"/>
          </p:nvPr>
        </p:nvSpPr>
        <p:spPr>
          <a:xfrm>
            <a:off x="457200" y="1219200"/>
            <a:ext cx="8229600" cy="4911725"/>
          </a:xfrm>
        </p:spPr>
        <p:txBody>
          <a:bodyPr/>
          <a:lstStyle/>
          <a:p>
            <a:r>
              <a:rPr lang="en-US" sz="2600"/>
              <a:t>Hãng AT&amp;T Mỹ</a:t>
            </a:r>
          </a:p>
          <a:p>
            <a:r>
              <a:rPr lang="en-US" sz="2600"/>
              <a:t>Cấu trúc hình cây dùng FDM</a:t>
            </a:r>
          </a:p>
          <a:p>
            <a:r>
              <a:rPr lang="en-US" sz="2600"/>
              <a:t>Nhóm kênh</a:t>
            </a:r>
          </a:p>
          <a:p>
            <a:pPr lvl="1"/>
            <a:r>
              <a:rPr lang="en-US" sz="2200"/>
              <a:t>12 kênh thoại (4kHz mỗi kênh) = 48kHz</a:t>
            </a:r>
          </a:p>
          <a:p>
            <a:pPr lvl="1"/>
            <a:r>
              <a:rPr lang="en-US" sz="2200"/>
              <a:t>Trong khoảng 60kHz tới 108Khz</a:t>
            </a:r>
          </a:p>
          <a:p>
            <a:r>
              <a:rPr lang="en-US" sz="2600"/>
              <a:t>Nhóm cấp cao (Supergroup)</a:t>
            </a:r>
          </a:p>
          <a:p>
            <a:pPr lvl="1"/>
            <a:r>
              <a:rPr lang="en-US" sz="2200"/>
              <a:t>60 kênh</a:t>
            </a:r>
          </a:p>
          <a:p>
            <a:pPr lvl="1"/>
            <a:r>
              <a:rPr lang="en-US" sz="2200"/>
              <a:t>Là hợp của 5 nhóm kênh với băng tần 420kHz và 612 kHz</a:t>
            </a:r>
          </a:p>
          <a:p>
            <a:r>
              <a:rPr lang="en-US" sz="2600"/>
              <a:t>Nhóm chính (Mastergroup)</a:t>
            </a:r>
          </a:p>
          <a:p>
            <a:pPr lvl="1"/>
            <a:r>
              <a:rPr lang="en-US" sz="2200"/>
              <a:t>10 nhóm cấp cao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z="3800"/>
              <a:t>Hệ thống truyền tải AT&amp;T </a:t>
            </a:r>
            <a:br>
              <a:rPr lang="en-US" sz="3800"/>
            </a:br>
            <a:endParaRPr lang="en-US" sz="3800"/>
          </a:p>
        </p:txBody>
      </p:sp>
      <p:sp>
        <p:nvSpPr>
          <p:cNvPr id="16387" name="AutoShape 3"/>
          <p:cNvSpPr>
            <a:spLocks noChangeArrowheads="1"/>
          </p:cNvSpPr>
          <p:nvPr/>
        </p:nvSpPr>
        <p:spPr bwMode="auto">
          <a:xfrm>
            <a:off x="636588" y="5384800"/>
            <a:ext cx="3248025" cy="406400"/>
          </a:xfrm>
          <a:prstGeom prst="roundRect">
            <a:avLst>
              <a:gd name="adj" fmla="val 16667"/>
            </a:avLst>
          </a:prstGeom>
          <a:solidFill>
            <a:srgbClr val="FFFF99"/>
          </a:solidFill>
          <a:ln w="9525">
            <a:solidFill>
              <a:schemeClr val="tx1"/>
            </a:solidFill>
            <a:round/>
            <a:headEnd/>
            <a:tailEnd/>
          </a:ln>
          <a:effectLst>
            <a:outerShdw dist="107763" dir="18900000" algn="ctr" rotWithShape="0">
              <a:schemeClr val="bg2">
                <a:alpha val="50000"/>
              </a:schemeClr>
            </a:outerShdw>
          </a:effectLst>
        </p:spPr>
        <p:txBody>
          <a:bodyPr wrap="none" anchor="ctr">
            <a:spAutoFit/>
          </a:bodyPr>
          <a:lstStyle/>
          <a:p>
            <a:pPr algn="ctr" eaLnBrk="0" hangingPunct="0"/>
            <a:r>
              <a:rPr lang="en-US" b="1">
                <a:latin typeface="Verdana" pitchFamily="34" charset="0"/>
              </a:rPr>
              <a:t>AT&amp;T’s analog hierachy</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143000"/>
            <a:ext cx="8491538" cy="511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t>Wavelength Division Multiplexing</a:t>
            </a:r>
          </a:p>
        </p:txBody>
      </p:sp>
      <p:sp>
        <p:nvSpPr>
          <p:cNvPr id="130051" name="Rectangle 3"/>
          <p:cNvSpPr>
            <a:spLocks noGrp="1" noChangeArrowheads="1"/>
          </p:cNvSpPr>
          <p:nvPr>
            <p:ph type="body" idx="1"/>
          </p:nvPr>
        </p:nvSpPr>
        <p:spPr>
          <a:xfrm>
            <a:off x="381000" y="1143000"/>
            <a:ext cx="8229600" cy="5257800"/>
          </a:xfrm>
        </p:spPr>
        <p:txBody>
          <a:bodyPr/>
          <a:lstStyle/>
          <a:p>
            <a:pPr>
              <a:lnSpc>
                <a:spcPct val="90000"/>
              </a:lnSpc>
            </a:pPr>
            <a:r>
              <a:rPr lang="en-AU"/>
              <a:t>WDM ghép nhiều chuỗi dữ liệu vào một đường cáp sợi quang đơn, là một dạng của FDM</a:t>
            </a:r>
          </a:p>
          <a:p>
            <a:pPr>
              <a:lnSpc>
                <a:spcPct val="90000"/>
              </a:lnSpc>
            </a:pPr>
            <a:r>
              <a:rPr lang="en-AU"/>
              <a:t>Các kênh lazer có bước sóng khác nhau truyền các tín hiệu khác nhau, mỗi tín hiệu truyền trong sợi quang có thể truyền dẫn ở bước sóng khác nhau so với các tín hiệu khác</a:t>
            </a:r>
          </a:p>
          <a:p>
            <a:pPr>
              <a:lnSpc>
                <a:spcPct val="90000"/>
              </a:lnSpc>
            </a:pPr>
            <a:r>
              <a:rPr lang="en-AU"/>
              <a:t>Mỗi màu ánh sáng (chiều dài sóng khác nhau) được truyền trên kênh dữ liệu riêng biệt</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Wavelength Division Multiplexing</a:t>
            </a:r>
          </a:p>
        </p:txBody>
      </p:sp>
      <p:pic>
        <p:nvPicPr>
          <p:cNvPr id="911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9800"/>
            <a:ext cx="9144000" cy="286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Wavelength Division Multiplexing</a:t>
            </a:r>
          </a:p>
        </p:txBody>
      </p:sp>
      <p:sp>
        <p:nvSpPr>
          <p:cNvPr id="18435" name="Rectangle 3"/>
          <p:cNvSpPr>
            <a:spLocks noGrp="1" noChangeArrowheads="1"/>
          </p:cNvSpPr>
          <p:nvPr>
            <p:ph type="body" idx="1"/>
          </p:nvPr>
        </p:nvSpPr>
        <p:spPr>
          <a:xfrm>
            <a:off x="381000" y="1219200"/>
            <a:ext cx="8229600" cy="5105400"/>
          </a:xfrm>
        </p:spPr>
        <p:txBody>
          <a:bodyPr/>
          <a:lstStyle/>
          <a:p>
            <a:pPr>
              <a:lnSpc>
                <a:spcPct val="80000"/>
              </a:lnSpc>
            </a:pPr>
            <a:r>
              <a:rPr lang="en-US" sz="2700"/>
              <a:t>WDM mật độ cao kết hợp nhiều bước sóng (30, 40, 50, 60, hoặc hơn?) vào một sợi cáp quang</a:t>
            </a:r>
          </a:p>
          <a:p>
            <a:pPr>
              <a:lnSpc>
                <a:spcPct val="80000"/>
              </a:lnSpc>
            </a:pPr>
            <a:r>
              <a:rPr lang="en-US" sz="2700"/>
              <a:t>WDM mật độ thấp kết hợp chỉ một vài bước sóng.</a:t>
            </a:r>
          </a:p>
          <a:p>
            <a:pPr>
              <a:lnSpc>
                <a:spcPct val="80000"/>
              </a:lnSpc>
            </a:pPr>
            <a:r>
              <a:rPr lang="en-US" sz="2700"/>
              <a:t>Vào 1997 tại Bell Labs có hệ thống</a:t>
            </a:r>
          </a:p>
          <a:p>
            <a:pPr lvl="1">
              <a:lnSpc>
                <a:spcPct val="80000"/>
              </a:lnSpc>
            </a:pPr>
            <a:r>
              <a:rPr lang="en-US" sz="2400"/>
              <a:t>100 chùm ánh sáng</a:t>
            </a:r>
          </a:p>
          <a:p>
            <a:pPr lvl="1">
              <a:lnSpc>
                <a:spcPct val="80000"/>
              </a:lnSpc>
            </a:pPr>
            <a:r>
              <a:rPr lang="en-US" sz="2400"/>
              <a:t>Mỗi chùm tốc độ 10 Gbps</a:t>
            </a:r>
          </a:p>
          <a:p>
            <a:pPr lvl="1">
              <a:lnSpc>
                <a:spcPct val="80000"/>
              </a:lnSpc>
            </a:pPr>
            <a:r>
              <a:rPr lang="en-US" sz="2400"/>
              <a:t>1 terabit per second (Tbps)</a:t>
            </a:r>
          </a:p>
          <a:p>
            <a:pPr>
              <a:lnSpc>
                <a:spcPct val="80000"/>
              </a:lnSpc>
            </a:pPr>
            <a:r>
              <a:rPr lang="en-US" sz="2700"/>
              <a:t>Hệ thống thương mại hiện tại có 160 kênh, mỗi kênh 10 Gbps</a:t>
            </a:r>
          </a:p>
          <a:p>
            <a:pPr>
              <a:lnSpc>
                <a:spcPct val="80000"/>
              </a:lnSpc>
            </a:pPr>
            <a:r>
              <a:rPr lang="en-US" sz="2700"/>
              <a:t>Phòng thí nghiệm (Alcatel) có thể có 256 kênh với tốc độ 39.8 Gbps mỗi kênh</a:t>
            </a:r>
          </a:p>
          <a:p>
            <a:pPr lvl="1">
              <a:lnSpc>
                <a:spcPct val="80000"/>
              </a:lnSpc>
            </a:pPr>
            <a:r>
              <a:rPr lang="en-US" sz="2400"/>
              <a:t>10.1 Tbps</a:t>
            </a:r>
          </a:p>
          <a:p>
            <a:pPr lvl="1">
              <a:lnSpc>
                <a:spcPct val="80000"/>
              </a:lnSpc>
            </a:pPr>
            <a:r>
              <a:rPr lang="en-US" sz="2400"/>
              <a:t>Trên 100km</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Wavelength Division Multiplexing</a:t>
            </a:r>
          </a:p>
        </p:txBody>
      </p:sp>
      <p:pic>
        <p:nvPicPr>
          <p:cNvPr id="921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514600"/>
            <a:ext cx="8763000" cy="202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277813"/>
            <a:ext cx="8229600" cy="1047750"/>
          </a:xfrm>
        </p:spPr>
        <p:txBody>
          <a:bodyPr/>
          <a:lstStyle/>
          <a:p>
            <a:r>
              <a:rPr lang="en-US"/>
              <a:t>Hoạt động WDM</a:t>
            </a:r>
          </a:p>
        </p:txBody>
      </p:sp>
      <p:sp>
        <p:nvSpPr>
          <p:cNvPr id="20483" name="Rectangle 3"/>
          <p:cNvSpPr>
            <a:spLocks noGrp="1" noChangeArrowheads="1"/>
          </p:cNvSpPr>
          <p:nvPr>
            <p:ph type="body" idx="1"/>
          </p:nvPr>
        </p:nvSpPr>
        <p:spPr>
          <a:xfrm>
            <a:off x="533400" y="1219200"/>
            <a:ext cx="8229600" cy="4876800"/>
          </a:xfrm>
        </p:spPr>
        <p:txBody>
          <a:bodyPr/>
          <a:lstStyle/>
          <a:p>
            <a:pPr>
              <a:lnSpc>
                <a:spcPct val="90000"/>
              </a:lnSpc>
            </a:pPr>
            <a:r>
              <a:rPr lang="en-US"/>
              <a:t>Cùng kiến trúc tổng quát như các phương pháp FDM khác</a:t>
            </a:r>
          </a:p>
          <a:p>
            <a:pPr>
              <a:lnSpc>
                <a:spcPct val="90000"/>
              </a:lnSpc>
            </a:pPr>
            <a:r>
              <a:rPr lang="en-US"/>
              <a:t>Nguồn sáng tạo ra các chùm laser với tần số khác nhau</a:t>
            </a:r>
          </a:p>
          <a:p>
            <a:pPr>
              <a:lnSpc>
                <a:spcPct val="90000"/>
              </a:lnSpc>
            </a:pPr>
            <a:r>
              <a:rPr lang="en-US"/>
              <a:t>Nhiều chùm sáng kết hợp với nhau để lan truyền trên cùng một cáp quang</a:t>
            </a:r>
          </a:p>
          <a:p>
            <a:pPr>
              <a:lnSpc>
                <a:spcPct val="90000"/>
              </a:lnSpc>
            </a:pPr>
            <a:r>
              <a:rPr lang="en-US"/>
              <a:t>Bộ khuếch đại quang học</a:t>
            </a:r>
          </a:p>
          <a:p>
            <a:pPr lvl="1">
              <a:lnSpc>
                <a:spcPct val="90000"/>
              </a:lnSpc>
            </a:pPr>
            <a:r>
              <a:rPr lang="en-US"/>
              <a:t>Khuếch đại tất cả chiều dài sóng khác nhau</a:t>
            </a:r>
          </a:p>
          <a:p>
            <a:pPr lvl="1">
              <a:lnSpc>
                <a:spcPct val="90000"/>
              </a:lnSpc>
            </a:pPr>
            <a:r>
              <a:rPr lang="en-US"/>
              <a:t>Thông thường khoảng cách ~10km</a:t>
            </a:r>
          </a:p>
          <a:p>
            <a:pPr>
              <a:lnSpc>
                <a:spcPct val="90000"/>
              </a:lnSpc>
            </a:pPr>
            <a:r>
              <a:rPr lang="en-US"/>
              <a:t>Phân kênh tại đích đến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t>Ghép kênh - Multiplexing</a:t>
            </a:r>
          </a:p>
        </p:txBody>
      </p:sp>
      <p:pic>
        <p:nvPicPr>
          <p:cNvPr id="819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86200"/>
            <a:ext cx="8686800" cy="274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26" name="Rectangle 6"/>
          <p:cNvSpPr>
            <a:spLocks noGrp="1" noChangeArrowheads="1"/>
          </p:cNvSpPr>
          <p:nvPr>
            <p:ph type="body" idx="1"/>
          </p:nvPr>
        </p:nvSpPr>
        <p:spPr>
          <a:xfrm>
            <a:off x="457200" y="1219200"/>
            <a:ext cx="8077200" cy="2590800"/>
          </a:xfrm>
          <a:noFill/>
          <a:ln/>
        </p:spPr>
        <p:txBody>
          <a:bodyPr/>
          <a:lstStyle/>
          <a:p>
            <a:pPr>
              <a:lnSpc>
                <a:spcPct val="90000"/>
              </a:lnSpc>
            </a:pPr>
            <a:r>
              <a:rPr lang="en-US" sz="2500"/>
              <a:t>Trong trường hợp đơn giản, một môi trường truyền dẫn có thể mang một tín hiệu ở một thời điểm</a:t>
            </a:r>
          </a:p>
          <a:p>
            <a:pPr>
              <a:lnSpc>
                <a:spcPct val="90000"/>
              </a:lnSpc>
            </a:pPr>
            <a:r>
              <a:rPr lang="en-US" sz="2500"/>
              <a:t>Để nhiều tín hiệu có thể chia sẻ một môi trường truyền dẫn, phải có phương cách phân chia theo một cách nào đó để mỗi tín hiệu chiếm một phần của băng thông truyền dẫn</a:t>
            </a:r>
          </a:p>
          <a:p>
            <a:pPr>
              <a:lnSpc>
                <a:spcPct val="90000"/>
              </a:lnSpc>
            </a:pPr>
            <a:endParaRPr lang="en-US" sz="2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z="3400"/>
              <a:t>Dense Wavelength Division Multiplexing</a:t>
            </a:r>
          </a:p>
        </p:txBody>
      </p:sp>
      <p:sp>
        <p:nvSpPr>
          <p:cNvPr id="22531" name="Rectangle 3"/>
          <p:cNvSpPr>
            <a:spLocks noGrp="1" noChangeArrowheads="1"/>
          </p:cNvSpPr>
          <p:nvPr>
            <p:ph type="body" idx="1"/>
          </p:nvPr>
        </p:nvSpPr>
        <p:spPr/>
        <p:txBody>
          <a:bodyPr/>
          <a:lstStyle/>
          <a:p>
            <a:r>
              <a:rPr lang="en-US"/>
              <a:t>DWDM</a:t>
            </a:r>
          </a:p>
          <a:p>
            <a:r>
              <a:rPr lang="en-US"/>
              <a:t>Chưa có định nghĩa chính thức (chưa chuẩn hóa)</a:t>
            </a:r>
          </a:p>
          <a:p>
            <a:r>
              <a:rPr lang="en-US"/>
              <a:t>Các kênh sít nhau hơn WDM</a:t>
            </a:r>
          </a:p>
          <a:p>
            <a:r>
              <a:rPr lang="en-US"/>
              <a:t>200GHz</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z="3700"/>
              <a:t>TDM đồng bộ </a:t>
            </a:r>
            <a:br>
              <a:rPr lang="en-US" sz="3700"/>
            </a:br>
            <a:r>
              <a:rPr lang="en-US" sz="3700"/>
              <a:t>Synchronous</a:t>
            </a:r>
            <a:r>
              <a:rPr lang="en-US" sz="3800"/>
              <a:t> Time Division Multiplexing</a:t>
            </a:r>
          </a:p>
        </p:txBody>
      </p:sp>
      <p:sp>
        <p:nvSpPr>
          <p:cNvPr id="24579" name="Rectangle 3"/>
          <p:cNvSpPr>
            <a:spLocks noGrp="1" noChangeArrowheads="1"/>
          </p:cNvSpPr>
          <p:nvPr>
            <p:ph type="body" idx="1"/>
          </p:nvPr>
        </p:nvSpPr>
        <p:spPr>
          <a:xfrm>
            <a:off x="457200" y="1752600"/>
            <a:ext cx="8458200" cy="4572000"/>
          </a:xfrm>
        </p:spPr>
        <p:txBody>
          <a:bodyPr/>
          <a:lstStyle/>
          <a:p>
            <a:pPr>
              <a:lnSpc>
                <a:spcPct val="90000"/>
              </a:lnSpc>
            </a:pPr>
            <a:r>
              <a:rPr lang="en-US" sz="2400"/>
              <a:t>TDM - Time Division Multiplexing: Ghép kênh phân chia theo thời gian, đây  là phương thức TDM đầu tiên</a:t>
            </a:r>
          </a:p>
          <a:p>
            <a:pPr>
              <a:lnSpc>
                <a:spcPct val="90000"/>
              </a:lnSpc>
            </a:pPr>
            <a:r>
              <a:rPr lang="en-US" sz="2400"/>
              <a:t>Phương pháp này hiện thực được khi tốc độ dữ liệu (băng thông,…) môi trường truyền lớn hơn tốc độ dữ liệu mà tín hiệu được truyền yêu cầu</a:t>
            </a:r>
          </a:p>
          <a:p>
            <a:pPr>
              <a:lnSpc>
                <a:spcPct val="90000"/>
              </a:lnSpc>
            </a:pPr>
            <a:r>
              <a:rPr lang="en-US" sz="2400"/>
              <a:t>Nhiều tín hiệu (cả analog và digital) có thể được truyền đồng thời trên cùng một đường truyền bằng cách đan xen các phần của mỗi tín hiệu theo thời gian (time slot)</a:t>
            </a:r>
          </a:p>
          <a:p>
            <a:pPr>
              <a:lnSpc>
                <a:spcPct val="90000"/>
              </a:lnSpc>
            </a:pPr>
            <a:r>
              <a:rPr lang="en-US" sz="2400"/>
              <a:t>Bộ ghép kênh (multiplexor) nhận tín hiệu từ các thiết bị nối tới nó theo phương pháp luân chuyển theo vòng và truyền dữ liệu trong một mẫu không kết thúc</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sz="4100"/>
              <a:t>TDM đồng bộ</a:t>
            </a:r>
          </a:p>
        </p:txBody>
      </p:sp>
      <p:sp>
        <p:nvSpPr>
          <p:cNvPr id="128003" name="Rectangle 3"/>
          <p:cNvSpPr>
            <a:spLocks noGrp="1" noChangeArrowheads="1"/>
          </p:cNvSpPr>
          <p:nvPr>
            <p:ph type="body" idx="1"/>
          </p:nvPr>
        </p:nvSpPr>
        <p:spPr>
          <a:xfrm>
            <a:off x="304800" y="1143000"/>
            <a:ext cx="8229600" cy="4530725"/>
          </a:xfrm>
        </p:spPr>
        <p:txBody>
          <a:bodyPr/>
          <a:lstStyle/>
          <a:p>
            <a:r>
              <a:rPr lang="en-US" sz="3200"/>
              <a:t>Time slot được gán trước và tĩnh (time slot được cấp phát ngay cả khi không có dữ liệu để truyền)</a:t>
            </a:r>
          </a:p>
          <a:p>
            <a:r>
              <a:rPr lang="en-US" sz="3200"/>
              <a:t>Time slot có thể được gán không đồng đều giữa các nguồn dữ liệu</a:t>
            </a:r>
          </a:p>
          <a:p>
            <a:endParaRPr lang="en-US"/>
          </a:p>
        </p:txBody>
      </p:sp>
      <p:pic>
        <p:nvPicPr>
          <p:cNvPr id="128004"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81600" y="3352800"/>
            <a:ext cx="392112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TDM</a:t>
            </a:r>
          </a:p>
        </p:txBody>
      </p:sp>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524000"/>
            <a:ext cx="5927725" cy="328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Ví dụ TDM</a:t>
            </a:r>
          </a:p>
        </p:txBody>
      </p:sp>
      <p:pic>
        <p:nvPicPr>
          <p:cNvPr id="931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 y="2057400"/>
            <a:ext cx="89027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title"/>
          </p:nvPr>
        </p:nvSpPr>
        <p:spPr/>
        <p:txBody>
          <a:bodyPr/>
          <a:lstStyle/>
          <a:p>
            <a:r>
              <a:rPr lang="en-US"/>
              <a:t>TDM</a:t>
            </a:r>
          </a:p>
        </p:txBody>
      </p:sp>
      <p:pic>
        <p:nvPicPr>
          <p:cNvPr id="286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812800"/>
            <a:ext cx="8229600" cy="604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TDM</a:t>
            </a:r>
          </a:p>
        </p:txBody>
      </p:sp>
      <p:pic>
        <p:nvPicPr>
          <p:cNvPr id="942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9144000" cy="402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TDM</a:t>
            </a:r>
          </a:p>
        </p:txBody>
      </p:sp>
      <p:sp>
        <p:nvSpPr>
          <p:cNvPr id="30723" name="Freeform 3"/>
          <p:cNvSpPr>
            <a:spLocks/>
          </p:cNvSpPr>
          <p:nvPr/>
        </p:nvSpPr>
        <p:spPr bwMode="auto">
          <a:xfrm>
            <a:off x="1944688" y="2741613"/>
            <a:ext cx="4227512" cy="2087562"/>
          </a:xfrm>
          <a:custGeom>
            <a:avLst/>
            <a:gdLst>
              <a:gd name="T0" fmla="*/ 3243 w 3440"/>
              <a:gd name="T1" fmla="*/ 0 h 1315"/>
              <a:gd name="T2" fmla="*/ 3334 w 3440"/>
              <a:gd name="T3" fmla="*/ 181 h 1315"/>
              <a:gd name="T4" fmla="*/ 2608 w 3440"/>
              <a:gd name="T5" fmla="*/ 453 h 1315"/>
              <a:gd name="T6" fmla="*/ 340 w 3440"/>
              <a:gd name="T7" fmla="*/ 1088 h 1315"/>
              <a:gd name="T8" fmla="*/ 567 w 3440"/>
              <a:gd name="T9" fmla="*/ 1315 h 1315"/>
            </a:gdLst>
            <a:ahLst/>
            <a:cxnLst>
              <a:cxn ang="0">
                <a:pos x="T0" y="T1"/>
              </a:cxn>
              <a:cxn ang="0">
                <a:pos x="T2" y="T3"/>
              </a:cxn>
              <a:cxn ang="0">
                <a:pos x="T4" y="T5"/>
              </a:cxn>
              <a:cxn ang="0">
                <a:pos x="T6" y="T7"/>
              </a:cxn>
              <a:cxn ang="0">
                <a:pos x="T8" y="T9"/>
              </a:cxn>
            </a:cxnLst>
            <a:rect l="0" t="0" r="r" b="b"/>
            <a:pathLst>
              <a:path w="3440" h="1315">
                <a:moveTo>
                  <a:pt x="3243" y="0"/>
                </a:moveTo>
                <a:cubicBezTo>
                  <a:pt x="3341" y="53"/>
                  <a:pt x="3440" y="106"/>
                  <a:pt x="3334" y="181"/>
                </a:cubicBezTo>
                <a:cubicBezTo>
                  <a:pt x="3228" y="256"/>
                  <a:pt x="3107" y="302"/>
                  <a:pt x="2608" y="453"/>
                </a:cubicBezTo>
                <a:cubicBezTo>
                  <a:pt x="2109" y="604"/>
                  <a:pt x="680" y="944"/>
                  <a:pt x="340" y="1088"/>
                </a:cubicBezTo>
                <a:cubicBezTo>
                  <a:pt x="0" y="1232"/>
                  <a:pt x="283" y="1273"/>
                  <a:pt x="567" y="1315"/>
                </a:cubicBezTo>
              </a:path>
            </a:pathLst>
          </a:custGeom>
          <a:noFill/>
          <a:ln w="28575" cap="flat" cmpd="sng">
            <a:solidFill>
              <a:schemeClr val="tx1"/>
            </a:solidFill>
            <a:prstDash val="dash"/>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07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143000"/>
            <a:ext cx="584835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3352800"/>
            <a:ext cx="64008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6" name="Text Box 6">
            <a:hlinkClick r:id="rId5" action="ppaction://hlinkfile"/>
          </p:cNvPr>
          <p:cNvSpPr txBox="1">
            <a:spLocks noChangeArrowheads="1"/>
          </p:cNvSpPr>
          <p:nvPr/>
        </p:nvSpPr>
        <p:spPr bwMode="auto">
          <a:xfrm>
            <a:off x="1600200" y="5715000"/>
            <a:ext cx="2133600" cy="366713"/>
          </a:xfrm>
          <a:prstGeom prst="rect">
            <a:avLst/>
          </a:prstGeom>
          <a:solidFill>
            <a:srgbClr val="00006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7" tIns="45713" rIns="91427" bIns="45713">
            <a:spAutoFit/>
          </a:bodyPr>
          <a:lstStyle/>
          <a:p>
            <a:pPr algn="ctr"/>
            <a:r>
              <a:rPr lang="en-US">
                <a:solidFill>
                  <a:srgbClr val="FFFF00"/>
                </a:solidFill>
                <a:latin typeface="Book Antiqua" pitchFamily="18" charset="0"/>
              </a:rPr>
              <a:t>TDM Animation</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TDM – Điều khiển liên kết</a:t>
            </a:r>
          </a:p>
        </p:txBody>
      </p:sp>
      <p:sp>
        <p:nvSpPr>
          <p:cNvPr id="32771" name="Rectangle 3"/>
          <p:cNvSpPr>
            <a:spLocks noGrp="1" noChangeArrowheads="1"/>
          </p:cNvSpPr>
          <p:nvPr>
            <p:ph type="body" idx="1"/>
          </p:nvPr>
        </p:nvSpPr>
        <p:spPr>
          <a:xfrm>
            <a:off x="457200" y="1219200"/>
            <a:ext cx="8229600" cy="4530725"/>
          </a:xfrm>
        </p:spPr>
        <p:txBody>
          <a:bodyPr/>
          <a:lstStyle/>
          <a:p>
            <a:r>
              <a:rPr lang="en-US" sz="2600"/>
              <a:t>Không cần header và tailer</a:t>
            </a:r>
          </a:p>
          <a:p>
            <a:r>
              <a:rPr lang="en-US" sz="2600"/>
              <a:t>Không cần các nghi thức điều khiển liên kết dữ liệu (cho toàn bộ đường truyền phân/hợp)</a:t>
            </a:r>
          </a:p>
          <a:p>
            <a:r>
              <a:rPr lang="en-US" sz="2600"/>
              <a:t>Điều khiển dòng</a:t>
            </a:r>
          </a:p>
          <a:p>
            <a:pPr lvl="1"/>
            <a:r>
              <a:rPr lang="en-US" sz="2200"/>
              <a:t>Tốc độ dữ liệu của đường truyền phân/hợp cố định</a:t>
            </a:r>
          </a:p>
          <a:p>
            <a:pPr lvl="1"/>
            <a:r>
              <a:rPr lang="en-US" sz="2200"/>
              <a:t>Nếu có một kênh không thể nhận dữ liệu, các kênh khác vẫn tiếp tục</a:t>
            </a:r>
          </a:p>
          <a:p>
            <a:pPr lvl="1"/>
            <a:r>
              <a:rPr lang="en-US" sz="2200"/>
              <a:t>Nguồn phát tương ứng phải ngưng </a:t>
            </a:r>
            <a:r>
              <a:rPr lang="en-US" sz="2200">
                <a:sym typeface="Symbol" pitchFamily="18" charset="2"/>
              </a:rPr>
              <a:t></a:t>
            </a:r>
            <a:r>
              <a:rPr lang="en-US" sz="2200"/>
              <a:t> bỏ kênh trống (empty slot)</a:t>
            </a:r>
          </a:p>
          <a:p>
            <a:r>
              <a:rPr lang="en-US" sz="2600"/>
              <a:t>Điều khiển lỗi</a:t>
            </a:r>
          </a:p>
          <a:p>
            <a:pPr lvl="1"/>
            <a:r>
              <a:rPr lang="en-US" sz="2200"/>
              <a:t>Lỗi được phát hiện và xử lý bởi từng kênh riêng biệt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t>TDM – Điều khiển liên kết</a:t>
            </a:r>
          </a:p>
        </p:txBody>
      </p:sp>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12825"/>
            <a:ext cx="8458200" cy="529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Ghép kênh - Multiplexing</a:t>
            </a:r>
          </a:p>
        </p:txBody>
      </p:sp>
      <p:grpSp>
        <p:nvGrpSpPr>
          <p:cNvPr id="87043" name="Group 3"/>
          <p:cNvGrpSpPr>
            <a:grpSpLocks noChangeAspect="1"/>
          </p:cNvGrpSpPr>
          <p:nvPr/>
        </p:nvGrpSpPr>
        <p:grpSpPr bwMode="auto">
          <a:xfrm>
            <a:off x="381000" y="1965325"/>
            <a:ext cx="8324850" cy="2911475"/>
            <a:chOff x="1124" y="1253"/>
            <a:chExt cx="3357" cy="1179"/>
          </a:xfrm>
        </p:grpSpPr>
        <p:sp>
          <p:nvSpPr>
            <p:cNvPr id="87044" name="AutoShape 4"/>
            <p:cNvSpPr>
              <a:spLocks noChangeAspect="1" noChangeArrowheads="1"/>
            </p:cNvSpPr>
            <p:nvPr/>
          </p:nvSpPr>
          <p:spPr bwMode="auto">
            <a:xfrm>
              <a:off x="1759" y="1253"/>
              <a:ext cx="1361" cy="272"/>
            </a:xfrm>
            <a:prstGeom prst="roundRect">
              <a:avLst>
                <a:gd name="adj" fmla="val 16667"/>
              </a:avLst>
            </a:prstGeom>
            <a:solidFill>
              <a:srgbClr val="FFFF99"/>
            </a:solidFill>
            <a:ln w="9525">
              <a:solidFill>
                <a:schemeClr val="tx1"/>
              </a:solidFill>
              <a:round/>
              <a:headEnd/>
              <a:tailEnd/>
            </a:ln>
            <a:effectLst>
              <a:outerShdw dist="71842" dir="18900000" algn="ctr" rotWithShape="0">
                <a:schemeClr val="bg2">
                  <a:alpha val="50000"/>
                </a:schemeClr>
              </a:outerShdw>
            </a:effectLst>
          </p:spPr>
          <p:txBody>
            <a:bodyPr wrap="none" anchor="ctr"/>
            <a:lstStyle/>
            <a:p>
              <a:pPr algn="ctr" eaLnBrk="0" hangingPunct="0"/>
              <a:r>
                <a:rPr lang="en-US" sz="1400" b="1">
                  <a:solidFill>
                    <a:schemeClr val="accent2"/>
                  </a:solidFill>
                  <a:latin typeface="Book Antiqua" pitchFamily="18" charset="0"/>
                </a:rPr>
                <a:t>Multiplexing</a:t>
              </a:r>
            </a:p>
          </p:txBody>
        </p:sp>
        <p:sp>
          <p:nvSpPr>
            <p:cNvPr id="87045" name="Rectangle 5"/>
            <p:cNvSpPr>
              <a:spLocks noChangeAspect="1" noChangeArrowheads="1"/>
            </p:cNvSpPr>
            <p:nvPr/>
          </p:nvSpPr>
          <p:spPr bwMode="auto">
            <a:xfrm>
              <a:off x="1124" y="1706"/>
              <a:ext cx="1088" cy="272"/>
            </a:xfrm>
            <a:prstGeom prst="rect">
              <a:avLst/>
            </a:prstGeom>
            <a:solidFill>
              <a:srgbClr val="FFFF99"/>
            </a:solidFill>
            <a:ln w="9525">
              <a:solidFill>
                <a:schemeClr val="tx1"/>
              </a:solidFill>
              <a:miter lim="800000"/>
              <a:headEnd/>
              <a:tailEnd/>
            </a:ln>
            <a:effectLst>
              <a:outerShdw dist="71842" dir="18900000" algn="ctr" rotWithShape="0">
                <a:schemeClr val="bg2">
                  <a:alpha val="50000"/>
                </a:schemeClr>
              </a:outerShdw>
            </a:effectLst>
          </p:spPr>
          <p:txBody>
            <a:bodyPr wrap="none" anchor="ctr"/>
            <a:lstStyle/>
            <a:p>
              <a:pPr algn="ctr" eaLnBrk="0" hangingPunct="0"/>
              <a:r>
                <a:rPr lang="en-US" sz="1400" b="1">
                  <a:solidFill>
                    <a:schemeClr val="accent2"/>
                  </a:solidFill>
                  <a:latin typeface="Book Antiqua" pitchFamily="18" charset="0"/>
                </a:rPr>
                <a:t>Frequency-Division</a:t>
              </a:r>
            </a:p>
            <a:p>
              <a:pPr algn="ctr" eaLnBrk="0" hangingPunct="0"/>
              <a:r>
                <a:rPr lang="en-US" sz="1400" b="1">
                  <a:solidFill>
                    <a:schemeClr val="accent2"/>
                  </a:solidFill>
                  <a:latin typeface="Book Antiqua" pitchFamily="18" charset="0"/>
                </a:rPr>
                <a:t>Multiplexing (FDM)</a:t>
              </a:r>
            </a:p>
          </p:txBody>
        </p:sp>
        <p:sp>
          <p:nvSpPr>
            <p:cNvPr id="87046" name="Rectangle 6"/>
            <p:cNvSpPr>
              <a:spLocks noChangeAspect="1" noChangeArrowheads="1"/>
            </p:cNvSpPr>
            <p:nvPr/>
          </p:nvSpPr>
          <p:spPr bwMode="auto">
            <a:xfrm>
              <a:off x="2666" y="1706"/>
              <a:ext cx="1088" cy="272"/>
            </a:xfrm>
            <a:prstGeom prst="rect">
              <a:avLst/>
            </a:prstGeom>
            <a:solidFill>
              <a:srgbClr val="FFFF99"/>
            </a:solidFill>
            <a:ln w="9525">
              <a:solidFill>
                <a:schemeClr val="tx1"/>
              </a:solidFill>
              <a:miter lim="800000"/>
              <a:headEnd/>
              <a:tailEnd/>
            </a:ln>
            <a:effectLst>
              <a:outerShdw dist="71842" dir="18900000" algn="ctr" rotWithShape="0">
                <a:schemeClr val="bg2">
                  <a:alpha val="50000"/>
                </a:schemeClr>
              </a:outerShdw>
            </a:effectLst>
          </p:spPr>
          <p:txBody>
            <a:bodyPr wrap="none" anchor="ctr"/>
            <a:lstStyle/>
            <a:p>
              <a:pPr algn="ctr" eaLnBrk="0" hangingPunct="0"/>
              <a:r>
                <a:rPr lang="en-US" sz="1400" b="1">
                  <a:solidFill>
                    <a:schemeClr val="accent2"/>
                  </a:solidFill>
                  <a:latin typeface="Book Antiqua" pitchFamily="18" charset="0"/>
                </a:rPr>
                <a:t>Time-Division</a:t>
              </a:r>
            </a:p>
            <a:p>
              <a:pPr algn="ctr" eaLnBrk="0" hangingPunct="0"/>
              <a:r>
                <a:rPr lang="en-US" sz="1400" b="1">
                  <a:solidFill>
                    <a:schemeClr val="accent2"/>
                  </a:solidFill>
                  <a:latin typeface="Book Antiqua" pitchFamily="18" charset="0"/>
                </a:rPr>
                <a:t>Multiplexing (TDM)</a:t>
              </a:r>
            </a:p>
          </p:txBody>
        </p:sp>
        <p:sp>
          <p:nvSpPr>
            <p:cNvPr id="87047" name="Rectangle 7"/>
            <p:cNvSpPr>
              <a:spLocks noChangeAspect="1" noChangeArrowheads="1"/>
            </p:cNvSpPr>
            <p:nvPr/>
          </p:nvSpPr>
          <p:spPr bwMode="auto">
            <a:xfrm>
              <a:off x="1941" y="2160"/>
              <a:ext cx="908" cy="272"/>
            </a:xfrm>
            <a:prstGeom prst="rect">
              <a:avLst/>
            </a:prstGeom>
            <a:solidFill>
              <a:srgbClr val="FFFF99"/>
            </a:solidFill>
            <a:ln w="9525">
              <a:solidFill>
                <a:schemeClr val="tx1"/>
              </a:solidFill>
              <a:miter lim="800000"/>
              <a:headEnd/>
              <a:tailEnd/>
            </a:ln>
            <a:effectLst>
              <a:outerShdw dist="71842" dir="18900000" algn="ctr" rotWithShape="0">
                <a:schemeClr val="bg2">
                  <a:alpha val="50000"/>
                </a:schemeClr>
              </a:outerShdw>
            </a:effectLst>
          </p:spPr>
          <p:txBody>
            <a:bodyPr wrap="none" anchor="ctr"/>
            <a:lstStyle/>
            <a:p>
              <a:pPr algn="ctr" eaLnBrk="0" hangingPunct="0"/>
              <a:r>
                <a:rPr lang="en-US" sz="1400" b="1">
                  <a:solidFill>
                    <a:schemeClr val="accent2"/>
                  </a:solidFill>
                  <a:latin typeface="Book Antiqua" pitchFamily="18" charset="0"/>
                </a:rPr>
                <a:t>Synchronous</a:t>
              </a:r>
            </a:p>
          </p:txBody>
        </p:sp>
        <p:sp>
          <p:nvSpPr>
            <p:cNvPr id="87048" name="Rectangle 8"/>
            <p:cNvSpPr>
              <a:spLocks noChangeAspect="1" noChangeArrowheads="1"/>
            </p:cNvSpPr>
            <p:nvPr/>
          </p:nvSpPr>
          <p:spPr bwMode="auto">
            <a:xfrm>
              <a:off x="3573" y="2160"/>
              <a:ext cx="908" cy="272"/>
            </a:xfrm>
            <a:prstGeom prst="rect">
              <a:avLst/>
            </a:prstGeom>
            <a:solidFill>
              <a:srgbClr val="FFFF99"/>
            </a:solidFill>
            <a:ln w="9525">
              <a:solidFill>
                <a:schemeClr val="tx1"/>
              </a:solidFill>
              <a:miter lim="800000"/>
              <a:headEnd/>
              <a:tailEnd/>
            </a:ln>
            <a:effectLst>
              <a:outerShdw dist="71842" dir="18900000" algn="ctr" rotWithShape="0">
                <a:schemeClr val="bg2">
                  <a:alpha val="50000"/>
                </a:schemeClr>
              </a:outerShdw>
            </a:effectLst>
          </p:spPr>
          <p:txBody>
            <a:bodyPr wrap="none" anchor="ctr"/>
            <a:lstStyle/>
            <a:p>
              <a:pPr algn="ctr" eaLnBrk="0" hangingPunct="0"/>
              <a:r>
                <a:rPr lang="en-US" sz="1400" b="1">
                  <a:solidFill>
                    <a:schemeClr val="accent2"/>
                  </a:solidFill>
                  <a:latin typeface="Book Antiqua" pitchFamily="18" charset="0"/>
                </a:rPr>
                <a:t>Asynchronous</a:t>
              </a:r>
            </a:p>
          </p:txBody>
        </p:sp>
        <p:sp>
          <p:nvSpPr>
            <p:cNvPr id="87049" name="Freeform 9"/>
            <p:cNvSpPr>
              <a:spLocks noChangeAspect="1"/>
            </p:cNvSpPr>
            <p:nvPr/>
          </p:nvSpPr>
          <p:spPr bwMode="auto">
            <a:xfrm>
              <a:off x="1669" y="1616"/>
              <a:ext cx="1542" cy="90"/>
            </a:xfrm>
            <a:custGeom>
              <a:avLst/>
              <a:gdLst>
                <a:gd name="T0" fmla="*/ 1497 w 1497"/>
                <a:gd name="T1" fmla="*/ 90 h 90"/>
                <a:gd name="T2" fmla="*/ 1497 w 1497"/>
                <a:gd name="T3" fmla="*/ 0 h 90"/>
                <a:gd name="T4" fmla="*/ 0 w 1497"/>
                <a:gd name="T5" fmla="*/ 0 h 90"/>
                <a:gd name="T6" fmla="*/ 0 w 1497"/>
                <a:gd name="T7" fmla="*/ 90 h 90"/>
              </a:gdLst>
              <a:ahLst/>
              <a:cxnLst>
                <a:cxn ang="0">
                  <a:pos x="T0" y="T1"/>
                </a:cxn>
                <a:cxn ang="0">
                  <a:pos x="T2" y="T3"/>
                </a:cxn>
                <a:cxn ang="0">
                  <a:pos x="T4" y="T5"/>
                </a:cxn>
                <a:cxn ang="0">
                  <a:pos x="T6" y="T7"/>
                </a:cxn>
              </a:cxnLst>
              <a:rect l="0" t="0" r="r" b="b"/>
              <a:pathLst>
                <a:path w="1497" h="90">
                  <a:moveTo>
                    <a:pt x="1497" y="90"/>
                  </a:moveTo>
                  <a:lnTo>
                    <a:pt x="1497" y="0"/>
                  </a:lnTo>
                  <a:lnTo>
                    <a:pt x="0" y="0"/>
                  </a:lnTo>
                  <a:lnTo>
                    <a:pt x="0" y="90"/>
                  </a:lnTo>
                </a:path>
              </a:pathLst>
            </a:custGeom>
            <a:noFill/>
            <a:ln w="9525" cap="flat" cmpd="sng">
              <a:solidFill>
                <a:schemeClr val="tx1"/>
              </a:solidFill>
              <a:prstDash val="solid"/>
              <a:round/>
              <a:headEnd type="stealth"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050" name="Freeform 10"/>
            <p:cNvSpPr>
              <a:spLocks noChangeAspect="1"/>
            </p:cNvSpPr>
            <p:nvPr/>
          </p:nvSpPr>
          <p:spPr bwMode="auto">
            <a:xfrm>
              <a:off x="2394" y="2070"/>
              <a:ext cx="1633" cy="90"/>
            </a:xfrm>
            <a:custGeom>
              <a:avLst/>
              <a:gdLst>
                <a:gd name="T0" fmla="*/ 1497 w 1497"/>
                <a:gd name="T1" fmla="*/ 90 h 90"/>
                <a:gd name="T2" fmla="*/ 1497 w 1497"/>
                <a:gd name="T3" fmla="*/ 0 h 90"/>
                <a:gd name="T4" fmla="*/ 0 w 1497"/>
                <a:gd name="T5" fmla="*/ 0 h 90"/>
                <a:gd name="T6" fmla="*/ 0 w 1497"/>
                <a:gd name="T7" fmla="*/ 90 h 90"/>
              </a:gdLst>
              <a:ahLst/>
              <a:cxnLst>
                <a:cxn ang="0">
                  <a:pos x="T0" y="T1"/>
                </a:cxn>
                <a:cxn ang="0">
                  <a:pos x="T2" y="T3"/>
                </a:cxn>
                <a:cxn ang="0">
                  <a:pos x="T4" y="T5"/>
                </a:cxn>
                <a:cxn ang="0">
                  <a:pos x="T6" y="T7"/>
                </a:cxn>
              </a:cxnLst>
              <a:rect l="0" t="0" r="r" b="b"/>
              <a:pathLst>
                <a:path w="1497" h="90">
                  <a:moveTo>
                    <a:pt x="1497" y="90"/>
                  </a:moveTo>
                  <a:lnTo>
                    <a:pt x="1497" y="0"/>
                  </a:lnTo>
                  <a:lnTo>
                    <a:pt x="0" y="0"/>
                  </a:lnTo>
                  <a:lnTo>
                    <a:pt x="0" y="90"/>
                  </a:lnTo>
                </a:path>
              </a:pathLst>
            </a:custGeom>
            <a:noFill/>
            <a:ln w="9525" cap="flat" cmpd="sng">
              <a:solidFill>
                <a:schemeClr val="tx1"/>
              </a:solidFill>
              <a:prstDash val="solid"/>
              <a:round/>
              <a:headEnd type="stealth"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051" name="Line 11"/>
            <p:cNvSpPr>
              <a:spLocks noChangeAspect="1" noChangeShapeType="1"/>
            </p:cNvSpPr>
            <p:nvPr/>
          </p:nvSpPr>
          <p:spPr bwMode="auto">
            <a:xfrm>
              <a:off x="3211" y="1979"/>
              <a:ext cx="0"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052" name="Line 12"/>
            <p:cNvSpPr>
              <a:spLocks noChangeAspect="1" noChangeShapeType="1"/>
            </p:cNvSpPr>
            <p:nvPr/>
          </p:nvSpPr>
          <p:spPr bwMode="auto">
            <a:xfrm>
              <a:off x="2440" y="1525"/>
              <a:ext cx="0"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t>TDM – Framing</a:t>
            </a:r>
          </a:p>
        </p:txBody>
      </p:sp>
      <p:sp>
        <p:nvSpPr>
          <p:cNvPr id="36867" name="Rectangle 3"/>
          <p:cNvSpPr>
            <a:spLocks noGrp="1" noChangeArrowheads="1"/>
          </p:cNvSpPr>
          <p:nvPr>
            <p:ph type="body" idx="1"/>
          </p:nvPr>
        </p:nvSpPr>
        <p:spPr>
          <a:xfrm>
            <a:off x="457200" y="1219200"/>
            <a:ext cx="8229600" cy="3357563"/>
          </a:xfrm>
        </p:spPr>
        <p:txBody>
          <a:bodyPr/>
          <a:lstStyle/>
          <a:p>
            <a:pPr>
              <a:lnSpc>
                <a:spcPct val="90000"/>
              </a:lnSpc>
            </a:pPr>
            <a:r>
              <a:rPr lang="en-US" sz="2200"/>
              <a:t>Không có cờ (flag) hoặc các ký tự SYNC để đóng khung các bó TDM</a:t>
            </a:r>
          </a:p>
          <a:p>
            <a:pPr>
              <a:lnSpc>
                <a:spcPct val="90000"/>
              </a:lnSpc>
            </a:pPr>
            <a:r>
              <a:rPr lang="en-US" sz="2200"/>
              <a:t>Phải có cơ chế đồng bộ</a:t>
            </a:r>
          </a:p>
          <a:p>
            <a:pPr>
              <a:lnSpc>
                <a:spcPct val="90000"/>
              </a:lnSpc>
            </a:pPr>
            <a:r>
              <a:rPr lang="en-US" sz="2200"/>
              <a:t>Cơ chế đóng khung số</a:t>
            </a:r>
          </a:p>
          <a:p>
            <a:pPr lvl="1">
              <a:lnSpc>
                <a:spcPct val="90000"/>
              </a:lnSpc>
            </a:pPr>
            <a:r>
              <a:rPr lang="en-US" sz="2000"/>
              <a:t>Một bit điều khiển được thêm vào mỗi bó TDM</a:t>
            </a:r>
          </a:p>
          <a:p>
            <a:pPr lvl="2">
              <a:lnSpc>
                <a:spcPct val="90000"/>
              </a:lnSpc>
            </a:pPr>
            <a:r>
              <a:rPr lang="en-US" sz="1800"/>
              <a:t>Các bit điều khiển này tạo thành một kênh khác – “kênh điều khiển”</a:t>
            </a:r>
          </a:p>
          <a:p>
            <a:pPr lvl="1">
              <a:lnSpc>
                <a:spcPct val="90000"/>
              </a:lnSpc>
            </a:pPr>
            <a:r>
              <a:rPr lang="en-US" sz="2000"/>
              <a:t>Dùng mẫu bit định dạng trên kênh điều khiển</a:t>
            </a:r>
          </a:p>
          <a:p>
            <a:pPr lvl="2">
              <a:lnSpc>
                <a:spcPct val="90000"/>
              </a:lnSpc>
            </a:pPr>
            <a:r>
              <a:rPr lang="en-US" sz="1800"/>
              <a:t>Ví dụ mẫu 01010101, khác với kênh dữ liệu</a:t>
            </a:r>
          </a:p>
          <a:p>
            <a:pPr lvl="1">
              <a:lnSpc>
                <a:spcPct val="90000"/>
              </a:lnSpc>
            </a:pPr>
            <a:r>
              <a:rPr lang="en-US" sz="2000"/>
              <a:t>So sánh mẫu bit đến trên từng kênh với mẫu bit mẫu bit đồng bộ</a:t>
            </a:r>
          </a:p>
        </p:txBody>
      </p:sp>
      <p:pic>
        <p:nvPicPr>
          <p:cNvPr id="368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648200"/>
            <a:ext cx="7467600" cy="178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t>TDM – pulse stuffing</a:t>
            </a:r>
          </a:p>
        </p:txBody>
      </p:sp>
      <p:sp>
        <p:nvSpPr>
          <p:cNvPr id="38915" name="Rectangle 3"/>
          <p:cNvSpPr>
            <a:spLocks noGrp="1" noChangeArrowheads="1"/>
          </p:cNvSpPr>
          <p:nvPr>
            <p:ph type="body" idx="1"/>
          </p:nvPr>
        </p:nvSpPr>
        <p:spPr>
          <a:xfrm>
            <a:off x="457200" y="1219200"/>
            <a:ext cx="8229600" cy="4530725"/>
          </a:xfrm>
        </p:spPr>
        <p:txBody>
          <a:bodyPr/>
          <a:lstStyle/>
          <a:p>
            <a:r>
              <a:rPr lang="en-US" sz="2600"/>
              <a:t>Vấn đề: đồng bộ các nguồn dữ liệu khác nhau</a:t>
            </a:r>
          </a:p>
          <a:p>
            <a:pPr lvl="1"/>
            <a:r>
              <a:rPr lang="en-US" sz="2200"/>
              <a:t>Tín hiệu clock trên các nguồn dữ liệu khác nhau bị “trôi” (drift)</a:t>
            </a:r>
          </a:p>
          <a:p>
            <a:pPr lvl="1"/>
            <a:r>
              <a:rPr lang="en-US" sz="2200"/>
              <a:t>Tốc độ dữ liệu của các nguồn dữ liệu khác nhau không quan hệ theo một tỉ lệ đơn giản</a:t>
            </a:r>
          </a:p>
          <a:p>
            <a:r>
              <a:rPr lang="en-US" sz="2600"/>
              <a:t>Giải pháp – Pulse Stuffing</a:t>
            </a:r>
          </a:p>
          <a:p>
            <a:pPr lvl="1"/>
            <a:r>
              <a:rPr lang="en-US" sz="2200"/>
              <a:t>Tốc độ dữ liệu đầu ra (không tính các bit khung) cao hơn tổng các tốc độ đầu vào</a:t>
            </a:r>
          </a:p>
          <a:p>
            <a:pPr lvl="1"/>
            <a:r>
              <a:rPr lang="en-US" sz="2200"/>
              <a:t>Chèn thêm các bit/xung không có ý nghĩa vào mỗi tín hiệu đầu vào cho đến khi nó bằng với clock cục bộ</a:t>
            </a:r>
          </a:p>
          <a:p>
            <a:pPr lvl="1"/>
            <a:r>
              <a:rPr lang="en-US" sz="2200"/>
              <a:t>Các bit/xung được thêm vào tại những vị trí cố định (biết trước) trong khung và nó sẽ bị loại bỏ khi đến bộ phân kênh</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z="3800"/>
              <a:t>TDM – nguồn Analog và nguồn digital</a:t>
            </a:r>
          </a:p>
        </p:txBody>
      </p:sp>
      <p:pic>
        <p:nvPicPr>
          <p:cNvPr id="409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944563"/>
            <a:ext cx="7391400" cy="560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t>Hệ thống truyền tải digital</a:t>
            </a:r>
          </a:p>
        </p:txBody>
      </p:sp>
      <p:sp>
        <p:nvSpPr>
          <p:cNvPr id="43011" name="Rectangle 3"/>
          <p:cNvSpPr>
            <a:spLocks noGrp="1" noChangeArrowheads="1"/>
          </p:cNvSpPr>
          <p:nvPr>
            <p:ph type="body" idx="1"/>
          </p:nvPr>
        </p:nvSpPr>
        <p:spPr>
          <a:xfrm>
            <a:off x="457200" y="1295400"/>
            <a:ext cx="8229600" cy="4835525"/>
          </a:xfrm>
        </p:spPr>
        <p:txBody>
          <a:bodyPr/>
          <a:lstStyle/>
          <a:p>
            <a:pPr>
              <a:lnSpc>
                <a:spcPct val="80000"/>
              </a:lnSpc>
            </a:pPr>
            <a:r>
              <a:rPr lang="en-US" sz="2900"/>
              <a:t>Phân cấp TDM</a:t>
            </a:r>
          </a:p>
          <a:p>
            <a:pPr>
              <a:lnSpc>
                <a:spcPct val="80000"/>
              </a:lnSpc>
            </a:pPr>
            <a:r>
              <a:rPr lang="en-US" sz="2900"/>
              <a:t>USA/Canada/Japan dùng một hệ thống</a:t>
            </a:r>
          </a:p>
          <a:p>
            <a:pPr>
              <a:lnSpc>
                <a:spcPct val="80000"/>
              </a:lnSpc>
            </a:pPr>
            <a:r>
              <a:rPr lang="en-US" sz="2900"/>
              <a:t>ITU-T (châu Au) dùng một hệ thống khác (nhưng tương tự)</a:t>
            </a:r>
          </a:p>
          <a:p>
            <a:pPr>
              <a:lnSpc>
                <a:spcPct val="80000"/>
              </a:lnSpc>
            </a:pPr>
            <a:r>
              <a:rPr lang="en-US" sz="2900"/>
              <a:t>Hệ thống Mỹ xây dựng dựa trên định dạng DS-1</a:t>
            </a:r>
          </a:p>
          <a:p>
            <a:pPr>
              <a:lnSpc>
                <a:spcPct val="80000"/>
              </a:lnSpc>
            </a:pPr>
            <a:r>
              <a:rPr lang="en-US" sz="2900"/>
              <a:t>24 kênh được hợp lại</a:t>
            </a:r>
          </a:p>
          <a:p>
            <a:pPr>
              <a:lnSpc>
                <a:spcPct val="80000"/>
              </a:lnSpc>
            </a:pPr>
            <a:r>
              <a:rPr lang="en-US" sz="2900"/>
              <a:t>Mỗi frame có 8 bit/kênh và 1 bit khung</a:t>
            </a:r>
          </a:p>
          <a:p>
            <a:pPr>
              <a:lnSpc>
                <a:spcPct val="80000"/>
              </a:lnSpc>
            </a:pPr>
            <a:r>
              <a:rPr lang="en-US" sz="2900"/>
              <a:t>193 bit/frame</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t>Hệ thống truyền tải digital (tiếp)</a:t>
            </a:r>
          </a:p>
        </p:txBody>
      </p:sp>
      <p:sp>
        <p:nvSpPr>
          <p:cNvPr id="84995" name="Rectangle 3"/>
          <p:cNvSpPr>
            <a:spLocks noGrp="1" noChangeArrowheads="1"/>
          </p:cNvSpPr>
          <p:nvPr>
            <p:ph type="body" idx="1"/>
          </p:nvPr>
        </p:nvSpPr>
        <p:spPr/>
        <p:txBody>
          <a:bodyPr/>
          <a:lstStyle/>
          <a:p>
            <a:r>
              <a:rPr lang="en-US" sz="2600"/>
              <a:t>Đối với truyền Voice, mỗi kênh chứa một từ của dữ liệu được số hóa (PCM, 8000 mẫu/giây)</a:t>
            </a:r>
          </a:p>
          <a:p>
            <a:pPr lvl="1"/>
            <a:r>
              <a:rPr lang="en-US" sz="2200"/>
              <a:t>Tốc độ dữ liệu 8000 x 193 = 1.544Mbps</a:t>
            </a:r>
          </a:p>
          <a:p>
            <a:pPr lvl="1"/>
            <a:r>
              <a:rPr lang="en-US" sz="2200"/>
              <a:t>5 trong số 6 frame có các mẫu PCM 8 bit</a:t>
            </a:r>
          </a:p>
          <a:p>
            <a:pPr lvl="1"/>
            <a:r>
              <a:rPr lang="en-US" sz="2200"/>
              <a:t>Frame thứ 6 chứa một từ PCM 7 bit và một bit tín hiệu</a:t>
            </a:r>
          </a:p>
          <a:p>
            <a:pPr lvl="1"/>
            <a:r>
              <a:rPr lang="en-US" sz="2200"/>
              <a:t>Các bit tín hiệu tạo thành một dòng (stream) cho mỗi kênh để điều khiển và chứa thông tin tìm đường</a:t>
            </a:r>
          </a:p>
          <a:p>
            <a:r>
              <a:rPr lang="en-US" sz="2600"/>
              <a:t>Định dạng tương tự cho dữ liệu số</a:t>
            </a:r>
          </a:p>
          <a:p>
            <a:pPr lvl="1"/>
            <a:r>
              <a:rPr lang="en-US" sz="2200"/>
              <a:t>23 kênh dữ liệu (7 bit/frame và 1 bit chỉ thị cho dữ liệu hoặc điều khiển hệ thống)</a:t>
            </a:r>
          </a:p>
          <a:p>
            <a:pPr lvl="1"/>
            <a:r>
              <a:rPr lang="en-US" sz="2200"/>
              <a:t>Kênh thứ 24 dùng để đồng bộ</a:t>
            </a:r>
          </a:p>
          <a:p>
            <a:endParaRPr lang="en-US" sz="2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Dữ liệu hỗn hợp</a:t>
            </a:r>
          </a:p>
        </p:txBody>
      </p:sp>
      <p:sp>
        <p:nvSpPr>
          <p:cNvPr id="86019" name="Rectangle 3"/>
          <p:cNvSpPr>
            <a:spLocks noGrp="1" noChangeArrowheads="1"/>
          </p:cNvSpPr>
          <p:nvPr>
            <p:ph type="body" idx="1"/>
          </p:nvPr>
        </p:nvSpPr>
        <p:spPr/>
        <p:txBody>
          <a:bodyPr/>
          <a:lstStyle/>
          <a:p>
            <a:r>
              <a:rPr lang="en-US"/>
              <a:t>DS-1 có thể dùng hỗn hợp Voice và dữ liệu</a:t>
            </a:r>
          </a:p>
          <a:p>
            <a:r>
              <a:rPr lang="en-US"/>
              <a:t>Sử dụng 24 kênh</a:t>
            </a:r>
          </a:p>
          <a:p>
            <a:r>
              <a:rPr lang="en-US"/>
              <a:t>Không có ký tự đồng bộ</a:t>
            </a:r>
          </a:p>
          <a:p>
            <a:r>
              <a:rPr lang="en-US"/>
              <a:t>Có thể tổ hợp các kênh DS-1</a:t>
            </a:r>
          </a:p>
          <a:p>
            <a:pPr lvl="1"/>
            <a:r>
              <a:rPr lang="en-US"/>
              <a:t>Kênh DS-2 là 4 kênh DS-1 với 6312Mbps</a:t>
            </a:r>
          </a:p>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TDM</a:t>
            </a:r>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220788"/>
            <a:ext cx="7010400" cy="499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Định dạng truyền của DS-1</a:t>
            </a:r>
          </a:p>
        </p:txBody>
      </p:sp>
      <p:pic>
        <p:nvPicPr>
          <p:cNvPr id="95236" name="Picture 4"/>
          <p:cNvPicPr>
            <a:picLocks noChangeAspect="1" noChangeArrowheads="1"/>
          </p:cNvPicPr>
          <p:nvPr/>
        </p:nvPicPr>
        <p:blipFill>
          <a:blip r:embed="rId2">
            <a:extLst>
              <a:ext uri="{28A0092B-C50C-407E-A947-70E740481C1C}">
                <a14:useLocalDpi xmlns:a14="http://schemas.microsoft.com/office/drawing/2010/main" val="0"/>
              </a:ext>
            </a:extLst>
          </a:blip>
          <a:srcRect b="10588"/>
          <a:stretch>
            <a:fillRect/>
          </a:stretch>
        </p:blipFill>
        <p:spPr bwMode="auto">
          <a:xfrm>
            <a:off x="950913" y="1219200"/>
            <a:ext cx="7354887" cy="551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r>
              <a:rPr lang="en-US"/>
              <a:t>SONET/SDH</a:t>
            </a:r>
          </a:p>
        </p:txBody>
      </p:sp>
      <p:sp>
        <p:nvSpPr>
          <p:cNvPr id="134147" name="Rectangle 3"/>
          <p:cNvSpPr>
            <a:spLocks noGrp="1" noChangeArrowheads="1"/>
          </p:cNvSpPr>
          <p:nvPr>
            <p:ph type="body" idx="1"/>
          </p:nvPr>
        </p:nvSpPr>
        <p:spPr>
          <a:xfrm>
            <a:off x="457200" y="1524000"/>
            <a:ext cx="8229600" cy="4953000"/>
          </a:xfrm>
        </p:spPr>
        <p:txBody>
          <a:bodyPr/>
          <a:lstStyle/>
          <a:p>
            <a:pPr>
              <a:lnSpc>
                <a:spcPct val="90000"/>
              </a:lnSpc>
            </a:pPr>
            <a:r>
              <a:rPr lang="en-US" sz="2300"/>
              <a:t>Synchronous Optical Network (SONET), do viện tiêu chuẩn quốc gia Hoa Kỳ phát triển và được ứng dụng ở Bắc Mỹ. </a:t>
            </a:r>
          </a:p>
          <a:p>
            <a:pPr>
              <a:lnSpc>
                <a:spcPct val="90000"/>
              </a:lnSpc>
            </a:pPr>
            <a:r>
              <a:rPr lang="en-US" sz="2300"/>
              <a:t>Synchronous Digital Hierarchy (SDH), được định nghĩa bởi Viện tiêu chuẩn viễn thông Châu Âu (ETSI), được sử dụng ở rất nhiều nước trên thế giới. </a:t>
            </a:r>
          </a:p>
          <a:p>
            <a:pPr>
              <a:lnSpc>
                <a:spcPct val="90000"/>
              </a:lnSpc>
            </a:pPr>
            <a:r>
              <a:rPr lang="en-US" sz="2300"/>
              <a:t>Trong mạng truyền thông đồng bộ, tất cả các đồng hồ đều tham chiếu đến một đồng hồ chuẩn cơ sở PRC. Độ chính xác của PRC là 10-12 - 10-11 và được lấy từ đồng hồ nguyên tử Cesium.</a:t>
            </a:r>
          </a:p>
          <a:p>
            <a:pPr>
              <a:lnSpc>
                <a:spcPct val="90000"/>
              </a:lnSpc>
            </a:pPr>
            <a:r>
              <a:rPr lang="en-US" sz="2300"/>
              <a:t>Trong hệ thống đồng bộ SONET/SDH, tần số trung bình của các đồng hồ trong hệ thống là giống nhau (đồng bộ) hoặc gần giống nhau (cận đồng bộ). Mỗi đồng hồ có thể truy ngược đến nguồn đồng hồ độ chính xác cao.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SONET/SDH</a:t>
            </a:r>
          </a:p>
        </p:txBody>
      </p:sp>
      <p:sp>
        <p:nvSpPr>
          <p:cNvPr id="96259" name="Rectangle 3"/>
          <p:cNvSpPr>
            <a:spLocks noGrp="1" noChangeArrowheads="1"/>
          </p:cNvSpPr>
          <p:nvPr>
            <p:ph type="body" idx="1"/>
          </p:nvPr>
        </p:nvSpPr>
        <p:spPr/>
        <p:txBody>
          <a:bodyPr/>
          <a:lstStyle/>
          <a:p>
            <a:r>
              <a:rPr lang="en-US" sz="2600"/>
              <a:t>Sử dụng các kênh Synchronous Transport Signal level 1 (STS-1) hay Optical Carrier level 1 (OC-1)</a:t>
            </a:r>
          </a:p>
          <a:p>
            <a:r>
              <a:rPr lang="en-US" sz="2600"/>
              <a:t>Các kênh STS-1 dễ dàng ghép với nhau thành các kênh tốc độ cao hơn mà không cần bit chèn. Vì thế, ta có thể truy nhập ngay đến tốc độ STS-1 cũng như các tốc độ cao hơn STS-N. </a:t>
            </a:r>
          </a:p>
          <a:p>
            <a:r>
              <a:rPr lang="en-US" sz="2600"/>
              <a:t>Kênh tiêu chuẩn STS-1, OC-1 có tốc độ 51.84Mbps</a:t>
            </a:r>
          </a:p>
          <a:p>
            <a:r>
              <a:rPr lang="en-US" sz="2600"/>
              <a:t>Nhiều STS-1 tổ hợp trong kênh STS-N signal</a:t>
            </a:r>
          </a:p>
          <a:p>
            <a:r>
              <a:rPr lang="en-US" sz="2600"/>
              <a:t>Tốc độ thấp nhất theo quy định của ITU-T là 155.52Mbps (STM-1)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z="3800"/>
              <a:t>Ghép kênhtheo tần số</a:t>
            </a:r>
            <a:r>
              <a:rPr lang="en-US" sz="3400"/>
              <a:t> </a:t>
            </a:r>
            <a:br>
              <a:rPr lang="en-US" sz="3400"/>
            </a:br>
            <a:r>
              <a:rPr lang="en-US" sz="3400"/>
              <a:t>Frequency Division Multiplexing (FDM)</a:t>
            </a:r>
          </a:p>
        </p:txBody>
      </p:sp>
      <p:sp>
        <p:nvSpPr>
          <p:cNvPr id="6147" name="Rectangle 3"/>
          <p:cNvSpPr>
            <a:spLocks noGrp="1" noChangeArrowheads="1"/>
          </p:cNvSpPr>
          <p:nvPr>
            <p:ph type="body" idx="1"/>
          </p:nvPr>
        </p:nvSpPr>
        <p:spPr>
          <a:xfrm>
            <a:off x="457200" y="1447800"/>
            <a:ext cx="8077200" cy="4683125"/>
          </a:xfrm>
        </p:spPr>
        <p:txBody>
          <a:bodyPr/>
          <a:lstStyle/>
          <a:p>
            <a:pPr>
              <a:lnSpc>
                <a:spcPct val="80000"/>
              </a:lnSpc>
            </a:pPr>
            <a:r>
              <a:rPr lang="en-US" sz="2500"/>
              <a:t>FDM</a:t>
            </a:r>
          </a:p>
          <a:p>
            <a:pPr>
              <a:lnSpc>
                <a:spcPct val="80000"/>
              </a:lnSpc>
            </a:pPr>
            <a:r>
              <a:rPr lang="en-US" sz="2500"/>
              <a:t>Phương pháp này chỉ hiện thực được khi băng thông môi trường truyền lớn hơn băng thông mà tín hiệu được truyền yêu cầu</a:t>
            </a:r>
          </a:p>
          <a:p>
            <a:pPr>
              <a:lnSpc>
                <a:spcPct val="80000"/>
              </a:lnSpc>
            </a:pPr>
            <a:r>
              <a:rPr lang="en-US" sz="2500"/>
              <a:t>Gán những dải tần số không chồng lấp (non-overlapping) cho những thuê bao hoặc tín hiệu trên một môi trường truyền dẫn. </a:t>
            </a:r>
          </a:p>
          <a:p>
            <a:pPr>
              <a:lnSpc>
                <a:spcPct val="80000"/>
              </a:lnSpc>
            </a:pPr>
            <a:r>
              <a:rPr lang="en-US" sz="2500"/>
              <a:t>Nhiều tín hiệu có thể được truyền đồng thời nếu mỗi tín hiệu được điều chế trên một tần số sóng mang</a:t>
            </a:r>
          </a:p>
          <a:p>
            <a:pPr>
              <a:lnSpc>
                <a:spcPct val="80000"/>
              </a:lnSpc>
            </a:pPr>
            <a:r>
              <a:rPr lang="en-US" sz="2500"/>
              <a:t>Các tần số sóng mang khác nhau sao cho băng thông của các tín hiệu được điều chế không trùng lấp nhau (guard bands)</a:t>
            </a:r>
          </a:p>
          <a:p>
            <a:pPr>
              <a:lnSpc>
                <a:spcPct val="80000"/>
              </a:lnSpc>
            </a:pPr>
            <a:r>
              <a:rPr lang="en-US" sz="2500"/>
              <a:t>Ví dụ broadcast radio</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t>Cấu trúc Frame của SONET</a:t>
            </a:r>
          </a:p>
        </p:txBody>
      </p:sp>
      <p:pic>
        <p:nvPicPr>
          <p:cNvPr id="97284" name="Picture 4"/>
          <p:cNvPicPr>
            <a:picLocks noChangeAspect="1" noChangeArrowheads="1"/>
          </p:cNvPicPr>
          <p:nvPr/>
        </p:nvPicPr>
        <p:blipFill>
          <a:blip r:embed="rId2">
            <a:extLst>
              <a:ext uri="{28A0092B-C50C-407E-A947-70E740481C1C}">
                <a14:useLocalDpi xmlns:a14="http://schemas.microsoft.com/office/drawing/2010/main" val="0"/>
              </a:ext>
            </a:extLst>
          </a:blip>
          <a:srcRect b="14516"/>
          <a:stretch>
            <a:fillRect/>
          </a:stretch>
        </p:blipFill>
        <p:spPr bwMode="auto">
          <a:xfrm>
            <a:off x="0" y="1314450"/>
            <a:ext cx="88392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a:t>Các bytes đầu của SONET STS-1</a:t>
            </a:r>
          </a:p>
        </p:txBody>
      </p:sp>
      <p:pic>
        <p:nvPicPr>
          <p:cNvPr id="98308" name="Picture 4"/>
          <p:cNvPicPr>
            <a:picLocks noChangeAspect="1" noChangeArrowheads="1"/>
          </p:cNvPicPr>
          <p:nvPr/>
        </p:nvPicPr>
        <p:blipFill>
          <a:blip r:embed="rId2">
            <a:extLst>
              <a:ext uri="{28A0092B-C50C-407E-A947-70E740481C1C}">
                <a14:useLocalDpi xmlns:a14="http://schemas.microsoft.com/office/drawing/2010/main" val="0"/>
              </a:ext>
            </a:extLst>
          </a:blip>
          <a:srcRect b="14651"/>
          <a:stretch>
            <a:fillRect/>
          </a:stretch>
        </p:blipFill>
        <p:spPr bwMode="auto">
          <a:xfrm>
            <a:off x="685800" y="1381125"/>
            <a:ext cx="7696200" cy="534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sz="3800"/>
              <a:t>TDM không đồng bộ  </a:t>
            </a:r>
            <a:br>
              <a:rPr lang="en-US" sz="3800"/>
            </a:br>
            <a:r>
              <a:rPr lang="en-US" sz="3800"/>
              <a:t>Asynchronous TDM hay Statistical TDM</a:t>
            </a:r>
          </a:p>
        </p:txBody>
      </p:sp>
      <p:sp>
        <p:nvSpPr>
          <p:cNvPr id="55299" name="Rectangle 3"/>
          <p:cNvSpPr>
            <a:spLocks noGrp="1" noChangeArrowheads="1"/>
          </p:cNvSpPr>
          <p:nvPr>
            <p:ph type="body" idx="1"/>
          </p:nvPr>
        </p:nvSpPr>
        <p:spPr>
          <a:xfrm>
            <a:off x="533400" y="1662113"/>
            <a:ext cx="8153400" cy="4468812"/>
          </a:xfrm>
        </p:spPr>
        <p:txBody>
          <a:bodyPr/>
          <a:lstStyle/>
          <a:p>
            <a:pPr>
              <a:lnSpc>
                <a:spcPct val="80000"/>
              </a:lnSpc>
            </a:pPr>
            <a:r>
              <a:rPr lang="en-US" sz="2600"/>
              <a:t>Trong TDM đồng bộ, nhiều slot có thể bị bỏ trống</a:t>
            </a:r>
          </a:p>
          <a:p>
            <a:pPr>
              <a:lnSpc>
                <a:spcPct val="80000"/>
              </a:lnSpc>
            </a:pPr>
            <a:r>
              <a:rPr lang="en-US" sz="2600"/>
              <a:t>TDM không đồng bộ cấp phát time slot động tùy theo nhu cầu</a:t>
            </a:r>
          </a:p>
          <a:p>
            <a:pPr>
              <a:lnSpc>
                <a:spcPct val="80000"/>
              </a:lnSpc>
            </a:pPr>
            <a:r>
              <a:rPr lang="en-US" sz="2600"/>
              <a:t>Bộ ghép kênh không đồng bộ chỉ truyền các dữ liệu từ các máy trạm đang hoạt động (active workstations)</a:t>
            </a:r>
          </a:p>
          <a:p>
            <a:pPr>
              <a:lnSpc>
                <a:spcPct val="80000"/>
              </a:lnSpc>
            </a:pPr>
            <a:r>
              <a:rPr lang="en-US" sz="2600"/>
              <a:t>Nếu một máy trạm nào đó không hoạt động, sẽ không có không gian nào bị lãng phí trong chuỗi đã được phân kênh.</a:t>
            </a:r>
          </a:p>
          <a:p>
            <a:pPr>
              <a:lnSpc>
                <a:spcPct val="80000"/>
              </a:lnSpc>
            </a:pPr>
            <a:r>
              <a:rPr lang="en-US" sz="2600"/>
              <a:t>Bộ phân kênh không đồng bộ nhận các chuỗi dữ liệu tới và tạo ra một khung chỉ bao gồm các dữ liệu đã được phát đi thực sự. </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a:t>TDM không đồng bộ</a:t>
            </a:r>
          </a:p>
        </p:txBody>
      </p:sp>
      <p:sp>
        <p:nvSpPr>
          <p:cNvPr id="129027" name="Rectangle 3"/>
          <p:cNvSpPr>
            <a:spLocks noGrp="1" noChangeArrowheads="1"/>
          </p:cNvSpPr>
          <p:nvPr>
            <p:ph type="body" idx="1"/>
          </p:nvPr>
        </p:nvSpPr>
        <p:spPr/>
        <p:txBody>
          <a:bodyPr/>
          <a:lstStyle/>
          <a:p>
            <a:r>
              <a:rPr lang="en-US"/>
              <a:t>Bộ Ghép kênh quét các đường nhập và tập hợp dữ liệu cho đến khi đầy khung</a:t>
            </a:r>
          </a:p>
          <a:p>
            <a:r>
              <a:rPr lang="en-US"/>
              <a:t>Tốc độ dữ liệu ra thấp hơn tốc độ các đường nhập gộp lại</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sz="3800"/>
              <a:t>TDM không đồng bộ - định dạng Frame</a:t>
            </a:r>
          </a:p>
        </p:txBody>
      </p:sp>
      <p:pic>
        <p:nvPicPr>
          <p:cNvPr id="614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95400"/>
            <a:ext cx="8280400" cy="433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4" name="Text Box 4"/>
          <p:cNvSpPr txBox="1">
            <a:spLocks noChangeArrowheads="1"/>
          </p:cNvSpPr>
          <p:nvPr/>
        </p:nvSpPr>
        <p:spPr bwMode="auto">
          <a:xfrm>
            <a:off x="3960813" y="2195513"/>
            <a:ext cx="14017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1400">
                <a:latin typeface="Verdana" pitchFamily="34" charset="0"/>
              </a:rPr>
              <a:t>Overall frame</a:t>
            </a:r>
          </a:p>
        </p:txBody>
      </p:sp>
      <p:sp>
        <p:nvSpPr>
          <p:cNvPr id="61445" name="Text Box 5"/>
          <p:cNvSpPr txBox="1">
            <a:spLocks noChangeArrowheads="1"/>
          </p:cNvSpPr>
          <p:nvPr/>
        </p:nvSpPr>
        <p:spPr bwMode="auto">
          <a:xfrm>
            <a:off x="2925763" y="3960813"/>
            <a:ext cx="34734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1400">
                <a:latin typeface="Verdana" pitchFamily="34" charset="0"/>
              </a:rPr>
              <a:t>Subframe with one source per frame</a:t>
            </a:r>
          </a:p>
        </p:txBody>
      </p:sp>
      <p:sp>
        <p:nvSpPr>
          <p:cNvPr id="61446" name="Text Box 6"/>
          <p:cNvSpPr txBox="1">
            <a:spLocks noChangeArrowheads="1"/>
          </p:cNvSpPr>
          <p:nvPr/>
        </p:nvSpPr>
        <p:spPr bwMode="auto">
          <a:xfrm>
            <a:off x="2728913" y="5795963"/>
            <a:ext cx="38671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1400">
                <a:latin typeface="Verdana" pitchFamily="34" charset="0"/>
              </a:rPr>
              <a:t>Subframe with multiple source per frame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t>Hiệu suất</a:t>
            </a:r>
          </a:p>
        </p:txBody>
      </p:sp>
      <p:sp>
        <p:nvSpPr>
          <p:cNvPr id="99331" name="Rectangle 3"/>
          <p:cNvSpPr>
            <a:spLocks noGrp="1" noChangeArrowheads="1"/>
          </p:cNvSpPr>
          <p:nvPr>
            <p:ph type="body" idx="1"/>
          </p:nvPr>
        </p:nvSpPr>
        <p:spPr>
          <a:xfrm>
            <a:off x="457200" y="1600200"/>
            <a:ext cx="8229600" cy="3276600"/>
          </a:xfrm>
        </p:spPr>
        <p:txBody>
          <a:bodyPr/>
          <a:lstStyle/>
          <a:p>
            <a:r>
              <a:rPr lang="en-US"/>
              <a:t>Tốc độ dữ liệu ra thấp hơn tốc độ các đường nhập gộp lại</a:t>
            </a:r>
          </a:p>
          <a:p>
            <a:r>
              <a:rPr lang="en-US"/>
              <a:t>Có thể gây vấn đề trong thời gian cao điểm</a:t>
            </a:r>
          </a:p>
          <a:p>
            <a:pPr lvl="1"/>
            <a:r>
              <a:rPr lang="en-US" sz="2800"/>
              <a:t>Đệm các đường nhập</a:t>
            </a:r>
          </a:p>
          <a:p>
            <a:pPr lvl="1"/>
            <a:r>
              <a:rPr lang="en-US" sz="2800"/>
              <a:t>Giữ kích thước bộ đệm tối thiểu để giảm thời gian trễ</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sz="3800"/>
              <a:t>Kích thước bộ đệm và thời gian trễ</a:t>
            </a:r>
          </a:p>
        </p:txBody>
      </p:sp>
      <p:pic>
        <p:nvPicPr>
          <p:cNvPr id="1003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238375"/>
            <a:ext cx="4335463" cy="283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0938" y="2197100"/>
            <a:ext cx="4335462" cy="290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a:t>Đại cương về Cable Modem</a:t>
            </a:r>
          </a:p>
        </p:txBody>
      </p:sp>
      <p:sp>
        <p:nvSpPr>
          <p:cNvPr id="102403" name="Rectangle 3"/>
          <p:cNvSpPr>
            <a:spLocks noGrp="1" noChangeArrowheads="1"/>
          </p:cNvSpPr>
          <p:nvPr>
            <p:ph type="body" idx="1"/>
          </p:nvPr>
        </p:nvSpPr>
        <p:spPr/>
        <p:txBody>
          <a:bodyPr/>
          <a:lstStyle/>
          <a:p>
            <a:r>
              <a:rPr lang="en-US"/>
              <a:t>Hai kênh từ nhà cung cấp dành cho chuyền dữ liệu</a:t>
            </a:r>
          </a:p>
          <a:p>
            <a:pPr lvl="1"/>
            <a:r>
              <a:rPr lang="en-US"/>
              <a:t>Mỗi kênh truyền một hướng</a:t>
            </a:r>
          </a:p>
          <a:p>
            <a:r>
              <a:rPr lang="en-US"/>
              <a:t>Mỗi kênh được chia sẽ bởi nhiều người thuê bao</a:t>
            </a:r>
          </a:p>
          <a:p>
            <a:pPr lvl="1"/>
            <a:r>
              <a:rPr lang="en-US"/>
              <a:t>Cần có sắp xếp để phân phối băng thông</a:t>
            </a:r>
          </a:p>
          <a:p>
            <a:pPr lvl="1"/>
            <a:r>
              <a:rPr lang="en-US"/>
              <a:t>Dùng TDM  không đồng bộ</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a:t>Hoạt động của Cable Modem</a:t>
            </a:r>
          </a:p>
        </p:txBody>
      </p:sp>
      <p:sp>
        <p:nvSpPr>
          <p:cNvPr id="103427" name="Rectangle 3"/>
          <p:cNvSpPr>
            <a:spLocks noGrp="1" noChangeArrowheads="1"/>
          </p:cNvSpPr>
          <p:nvPr>
            <p:ph type="body" idx="1"/>
          </p:nvPr>
        </p:nvSpPr>
        <p:spPr>
          <a:xfrm>
            <a:off x="457200" y="1219200"/>
            <a:ext cx="8229600" cy="4800600"/>
          </a:xfrm>
        </p:spPr>
        <p:txBody>
          <a:bodyPr/>
          <a:lstStyle/>
          <a:p>
            <a:pPr>
              <a:lnSpc>
                <a:spcPct val="90000"/>
              </a:lnSpc>
            </a:pPr>
            <a:r>
              <a:rPr lang="en-US"/>
              <a:t>Downstream</a:t>
            </a:r>
          </a:p>
          <a:p>
            <a:pPr lvl="1">
              <a:lnSpc>
                <a:spcPct val="90000"/>
              </a:lnSpc>
            </a:pPr>
            <a:r>
              <a:rPr lang="en-US"/>
              <a:t>Cable đều đặn gửi thông tin trong các gói nhỏ</a:t>
            </a:r>
          </a:p>
          <a:p>
            <a:pPr lvl="1">
              <a:lnSpc>
                <a:spcPct val="90000"/>
              </a:lnSpc>
            </a:pPr>
            <a:r>
              <a:rPr lang="en-US"/>
              <a:t>Nếu có nhiều hơn 1 thuê bao đang hoạt động, mỗi thuê bao sẽ sử dụng một phần kênh Downstream: </a:t>
            </a:r>
          </a:p>
          <a:p>
            <a:pPr lvl="2">
              <a:lnSpc>
                <a:spcPct val="90000"/>
              </a:lnSpc>
            </a:pPr>
            <a:r>
              <a:rPr lang="en-US"/>
              <a:t>có thể nhận từ 500kbs đến 1.5 Mbps</a:t>
            </a:r>
          </a:p>
          <a:p>
            <a:pPr>
              <a:lnSpc>
                <a:spcPct val="90000"/>
              </a:lnSpc>
            </a:pPr>
            <a:r>
              <a:rPr lang="en-US"/>
              <a:t>Upstream</a:t>
            </a:r>
          </a:p>
          <a:p>
            <a:pPr lvl="1">
              <a:lnSpc>
                <a:spcPct val="90000"/>
              </a:lnSpc>
            </a:pPr>
            <a:r>
              <a:rPr lang="en-US"/>
              <a:t>Người dùng đòi hỏi các timeslots trong kênh upstream chung: Có các slot dành riêng</a:t>
            </a:r>
          </a:p>
          <a:p>
            <a:pPr lvl="1">
              <a:lnSpc>
                <a:spcPct val="90000"/>
              </a:lnSpc>
            </a:pPr>
            <a:r>
              <a:rPr lang="en-US"/>
              <a:t>Scheduler sẽ gửi các tham số về timeslots tiếp theo cho thuê bao.</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a:t>Cable Modem</a:t>
            </a:r>
          </a:p>
        </p:txBody>
      </p:sp>
      <p:pic>
        <p:nvPicPr>
          <p:cNvPr id="104452" name="Picture 4"/>
          <p:cNvPicPr>
            <a:picLocks noChangeAspect="1" noChangeArrowheads="1"/>
          </p:cNvPicPr>
          <p:nvPr/>
        </p:nvPicPr>
        <p:blipFill>
          <a:blip r:embed="rId2">
            <a:extLst>
              <a:ext uri="{28A0092B-C50C-407E-A947-70E740481C1C}">
                <a14:useLocalDpi xmlns:a14="http://schemas.microsoft.com/office/drawing/2010/main" val="0"/>
              </a:ext>
            </a:extLst>
          </a:blip>
          <a:srcRect b="23331"/>
          <a:stretch>
            <a:fillRect/>
          </a:stretch>
        </p:blipFill>
        <p:spPr bwMode="auto">
          <a:xfrm>
            <a:off x="152400" y="1522413"/>
            <a:ext cx="8686800" cy="488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457200" y="277813"/>
            <a:ext cx="8229600" cy="712787"/>
          </a:xfrm>
        </p:spPr>
        <p:txBody>
          <a:bodyPr/>
          <a:lstStyle/>
          <a:p>
            <a:r>
              <a:rPr lang="en-US" sz="3800"/>
              <a:t>Ghép kênh theo tần số</a:t>
            </a:r>
          </a:p>
        </p:txBody>
      </p:sp>
      <p:pic>
        <p:nvPicPr>
          <p:cNvPr id="829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464050"/>
            <a:ext cx="8077200" cy="239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9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990600"/>
            <a:ext cx="7239000" cy="33607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sz="3500"/>
              <a:t>DSL</a:t>
            </a:r>
            <a:br>
              <a:rPr lang="en-US" sz="3500"/>
            </a:br>
            <a:endParaRPr lang="en-US" sz="3500"/>
          </a:p>
        </p:txBody>
      </p:sp>
      <p:sp>
        <p:nvSpPr>
          <p:cNvPr id="115715" name="Rectangle 3"/>
          <p:cNvSpPr>
            <a:spLocks noGrp="1" noChangeArrowheads="1"/>
          </p:cNvSpPr>
          <p:nvPr>
            <p:ph type="body" idx="1"/>
          </p:nvPr>
        </p:nvSpPr>
        <p:spPr>
          <a:xfrm>
            <a:off x="381000" y="1143000"/>
            <a:ext cx="8229600" cy="4953000"/>
          </a:xfrm>
        </p:spPr>
        <p:txBody>
          <a:bodyPr/>
          <a:lstStyle/>
          <a:p>
            <a:r>
              <a:rPr lang="en-US" sz="2600"/>
              <a:t>Digital Subscriber Line: cung cấp tốc độ cao băng thông rộng Internet trên đường dây điện thoại. </a:t>
            </a:r>
          </a:p>
          <a:p>
            <a:r>
              <a:rPr lang="en-US" sz="2600"/>
              <a:t>Công nghệ DSL ban đầu được bắt đầu như là một phần của Dịch vụ tích hợp mạng kỹ thuật số (ISDN) cho truyền dẫn kỹ thuật số của thoại và dữ liệu qua mạng điện thoại dây đồng tiêu chuẩn với tốc độ và chất lượng tốt hơn so với các hệ thống analog cũ. </a:t>
            </a:r>
          </a:p>
          <a:p>
            <a:r>
              <a:rPr lang="en-US" sz="2600"/>
              <a:t>Các nhà cung cấp dịch vụ Internet, hay ISP, đã bắt đầu cung cấp dịch vụ DSL trong những năm 1990 </a:t>
            </a:r>
            <a:endParaRPr lang="en-US" sz="2400"/>
          </a:p>
          <a:p>
            <a:endParaRPr lang="en-US" sz="26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en-US"/>
              <a:t>Một số ưu điểm của DSL</a:t>
            </a:r>
          </a:p>
        </p:txBody>
      </p:sp>
      <p:sp>
        <p:nvSpPr>
          <p:cNvPr id="116739" name="Rectangle 3"/>
          <p:cNvSpPr>
            <a:spLocks noGrp="1" noChangeArrowheads="1"/>
          </p:cNvSpPr>
          <p:nvPr>
            <p:ph type="body" idx="1"/>
          </p:nvPr>
        </p:nvSpPr>
        <p:spPr/>
        <p:txBody>
          <a:bodyPr/>
          <a:lstStyle/>
          <a:p>
            <a:pPr>
              <a:lnSpc>
                <a:spcPct val="90000"/>
              </a:lnSpc>
            </a:pPr>
            <a:r>
              <a:rPr lang="en-US" sz="2600"/>
              <a:t>Có thể kết nối lnternet và sử dụng điện thoại đồng thời trên cùng một đường dây.</a:t>
            </a:r>
          </a:p>
          <a:p>
            <a:pPr>
              <a:lnSpc>
                <a:spcPct val="90000"/>
              </a:lnSpc>
            </a:pPr>
            <a:r>
              <a:rPr lang="en-US" sz="2600"/>
              <a:t>Khả năng truyền tải dữ liệu về mặt tốc độ cao hơn modem tương tự rất nhiều (nhanh hơn 100 lần)</a:t>
            </a:r>
          </a:p>
          <a:p>
            <a:pPr>
              <a:lnSpc>
                <a:spcPct val="90000"/>
              </a:lnSpc>
            </a:pPr>
            <a:r>
              <a:rPr lang="en-US" sz="2600"/>
              <a:t>Có kết nối dành riêng cho mỗi thuê bao DSL nên hạn chế tình trạng nghẽn mạch.</a:t>
            </a:r>
          </a:p>
          <a:p>
            <a:pPr>
              <a:lnSpc>
                <a:spcPct val="90000"/>
              </a:lnSpc>
            </a:pPr>
            <a:r>
              <a:rPr lang="en-US" sz="2600"/>
              <a:t>DSL được sử dụng rộng rãi để cung cấp các dịch vụ thoại, truyền dữ liệu, hình ảnh, âm thanh, truy cập Internet, hội nghị truyền hình, trò chơi trực tuyến (Games online), xem phim theo yêu cầu (Video on Demand) và các loại dịch vụ băng thông rộng khác.</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sz="3800"/>
              <a:t>xDSL - </a:t>
            </a:r>
            <a:r>
              <a:rPr lang="en-US" sz="3700"/>
              <a:t>x diễn tả các loại DSL khác nhau</a:t>
            </a:r>
            <a:br>
              <a:rPr lang="en-US" sz="3700"/>
            </a:br>
            <a:endParaRPr lang="en-US" sz="3700"/>
          </a:p>
        </p:txBody>
      </p:sp>
      <p:sp>
        <p:nvSpPr>
          <p:cNvPr id="117763" name="Rectangle 3"/>
          <p:cNvSpPr>
            <a:spLocks noGrp="1" noChangeArrowheads="1"/>
          </p:cNvSpPr>
          <p:nvPr>
            <p:ph type="body" idx="1"/>
          </p:nvPr>
        </p:nvSpPr>
        <p:spPr>
          <a:xfrm>
            <a:off x="381000" y="1066800"/>
            <a:ext cx="8229600" cy="5105400"/>
          </a:xfrm>
        </p:spPr>
        <p:txBody>
          <a:bodyPr/>
          <a:lstStyle/>
          <a:p>
            <a:pPr>
              <a:lnSpc>
                <a:spcPct val="90000"/>
              </a:lnSpc>
            </a:pPr>
            <a:r>
              <a:rPr lang="en-US" sz="2600"/>
              <a:t>High Data Rate Digital Subscriber Line (HDSL), chuẩn DSL ra đời đầu tiên cho phép nhận và gửi dữ liệu cùng một tốc độ, nhưng nó đòi hỏi hai đường dây riêng, không chung với đường dây điện thoại với tốc độ cao từ 64kbit/s đến 2048 kbit/s.</a:t>
            </a:r>
          </a:p>
          <a:p>
            <a:pPr>
              <a:lnSpc>
                <a:spcPct val="90000"/>
              </a:lnSpc>
            </a:pPr>
            <a:r>
              <a:rPr lang="en-US" sz="2600"/>
              <a:t>Symmetric Digital Subscriber Line (SDSL), một phiên bản tiêu chuẩn của HDSL, DSL đối xứng có thể cung cấp nhiều mức tốc độ do nhà cung cấp dịch vụ quy định.</a:t>
            </a:r>
          </a:p>
          <a:p>
            <a:pPr>
              <a:lnSpc>
                <a:spcPct val="90000"/>
              </a:lnSpc>
            </a:pPr>
            <a:r>
              <a:rPr lang="en-US" sz="2600"/>
              <a:t>Asymmetric Digital Subscriber Line (ADSL), được gọi là “bất đối xứng” vì tốc độ tải xuống lớn hơn tốc độ tải lên. Đa phần người sử dụng internet đều xem và tải xuống dữ liệu nhiều hơn là gửi hay tải lên.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en-US"/>
              <a:t>xDSL</a:t>
            </a:r>
          </a:p>
        </p:txBody>
      </p:sp>
      <p:sp>
        <p:nvSpPr>
          <p:cNvPr id="132099" name="Rectangle 3"/>
          <p:cNvSpPr>
            <a:spLocks noGrp="1" noChangeArrowheads="1"/>
          </p:cNvSpPr>
          <p:nvPr>
            <p:ph type="body" idx="1"/>
          </p:nvPr>
        </p:nvSpPr>
        <p:spPr/>
        <p:txBody>
          <a:bodyPr/>
          <a:lstStyle/>
          <a:p>
            <a:pPr>
              <a:lnSpc>
                <a:spcPct val="90000"/>
              </a:lnSpc>
            </a:pPr>
            <a:r>
              <a:rPr lang="en-US" sz="2200"/>
              <a:t>Very High Data Rate Digital Subscriber Line (VDSL), một cải tiến trên HDSL cùng tốc độ truyền dẫn nhanh hơn, có thể đem đến cho người dùng băng thông lên đến 52Mb/s. </a:t>
            </a:r>
          </a:p>
          <a:p>
            <a:pPr lvl="1">
              <a:lnSpc>
                <a:spcPct val="90000"/>
              </a:lnSpc>
            </a:pPr>
            <a:r>
              <a:rPr lang="en-US" sz="2100"/>
              <a:t>VDSL là một giải pháp cho kết nối mạng nội bộ với băng thông rộng sử dụng đường cáp điện thoại nội bộ</a:t>
            </a:r>
          </a:p>
          <a:p>
            <a:pPr lvl="1">
              <a:lnSpc>
                <a:spcPct val="90000"/>
              </a:lnSpc>
            </a:pPr>
            <a:r>
              <a:rPr lang="en-US" sz="2100"/>
              <a:t>Với VDSL Switch , VDSL Modem ... có khả năng tạo nên một kết nối mạng nội bộ hoàn chỉnh từ điểm - điểm (point to point) hay điểm - đa điểm (point to multipoint) với khoảng cách giữa hai điểm truyền - nhận lên đến 1,2 km</a:t>
            </a:r>
          </a:p>
          <a:p>
            <a:pPr>
              <a:lnSpc>
                <a:spcPct val="90000"/>
              </a:lnSpc>
            </a:pPr>
            <a:r>
              <a:rPr lang="en-US" sz="2200"/>
              <a:t>Very High Data Rate Digital Subscriber Line 2 (VDSL2), một phiên bản cải tiến của VDSL Symmetric High-speed Digital Subscriber Line (G. SHDSL), một tiêu chuẩn thay thế cho SDSL</a:t>
            </a:r>
          </a:p>
          <a:p>
            <a:pPr>
              <a:lnSpc>
                <a:spcPct val="90000"/>
              </a:lnSpc>
            </a:pPr>
            <a:endParaRPr lang="en-US" sz="21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sz="3800"/>
              <a:t>Asymmetrical Digital Subscriber Line</a:t>
            </a:r>
          </a:p>
        </p:txBody>
      </p:sp>
      <p:sp>
        <p:nvSpPr>
          <p:cNvPr id="63491" name="Rectangle 3"/>
          <p:cNvSpPr>
            <a:spLocks noGrp="1" noChangeArrowheads="1"/>
          </p:cNvSpPr>
          <p:nvPr>
            <p:ph type="body" idx="1"/>
          </p:nvPr>
        </p:nvSpPr>
        <p:spPr/>
        <p:txBody>
          <a:bodyPr/>
          <a:lstStyle/>
          <a:p>
            <a:pPr>
              <a:lnSpc>
                <a:spcPct val="80000"/>
              </a:lnSpc>
            </a:pPr>
            <a:r>
              <a:rPr lang="en-US" sz="2900"/>
              <a:t>ADSL – đường thuê bao kỹ thuật số truyền không đối xứng</a:t>
            </a:r>
          </a:p>
          <a:p>
            <a:pPr>
              <a:lnSpc>
                <a:spcPct val="80000"/>
              </a:lnSpc>
            </a:pPr>
            <a:r>
              <a:rPr lang="en-US" sz="2900"/>
              <a:t>Cho phép truyền nhiều thông tin thông qua đường cáp đồng thuê bao điện thoại truyền thống.</a:t>
            </a:r>
          </a:p>
          <a:p>
            <a:pPr>
              <a:lnSpc>
                <a:spcPct val="80000"/>
              </a:lnSpc>
            </a:pPr>
            <a:r>
              <a:rPr lang="en-US" sz="2900"/>
              <a:t>Liên kết giữa thuê bao và mạng</a:t>
            </a:r>
          </a:p>
          <a:p>
            <a:pPr lvl="1">
              <a:lnSpc>
                <a:spcPct val="80000"/>
              </a:lnSpc>
            </a:pPr>
            <a:r>
              <a:rPr lang="en-US" sz="2800"/>
              <a:t>Đường thuê bao</a:t>
            </a:r>
          </a:p>
          <a:p>
            <a:pPr>
              <a:lnSpc>
                <a:spcPct val="80000"/>
              </a:lnSpc>
            </a:pPr>
            <a:r>
              <a:rPr lang="en-US" sz="2900"/>
              <a:t>Hiện tại dùng cáp twisted pair</a:t>
            </a:r>
          </a:p>
          <a:p>
            <a:pPr lvl="1">
              <a:lnSpc>
                <a:spcPct val="80000"/>
              </a:lnSpc>
            </a:pPr>
            <a:r>
              <a:rPr lang="en-US" sz="2800"/>
              <a:t>Có thể có băng thông lớn hơn</a:t>
            </a:r>
          </a:p>
          <a:p>
            <a:pPr lvl="1">
              <a:lnSpc>
                <a:spcPct val="80000"/>
              </a:lnSpc>
            </a:pPr>
            <a:r>
              <a:rPr lang="en-US" sz="2800"/>
              <a:t>1 MHz hoặc lớn hơn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a:t>Ví dụ ADSL</a:t>
            </a:r>
          </a:p>
        </p:txBody>
      </p:sp>
      <p:pic>
        <p:nvPicPr>
          <p:cNvPr id="1085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184275"/>
            <a:ext cx="5715000" cy="567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a:t>Cấu trúc ADSL</a:t>
            </a:r>
          </a:p>
        </p:txBody>
      </p:sp>
      <p:sp>
        <p:nvSpPr>
          <p:cNvPr id="105475" name="Rectangle 3"/>
          <p:cNvSpPr>
            <a:spLocks noGrp="1" noChangeArrowheads="1"/>
          </p:cNvSpPr>
          <p:nvPr>
            <p:ph type="body" idx="1"/>
          </p:nvPr>
        </p:nvSpPr>
        <p:spPr>
          <a:xfrm>
            <a:off x="457200" y="1219200"/>
            <a:ext cx="8229600" cy="4911725"/>
          </a:xfrm>
        </p:spPr>
        <p:txBody>
          <a:bodyPr/>
          <a:lstStyle/>
          <a:p>
            <a:pPr>
              <a:lnSpc>
                <a:spcPct val="80000"/>
              </a:lnSpc>
            </a:pPr>
            <a:r>
              <a:rPr lang="en-US" sz="2200"/>
              <a:t>Với ADSL, thông tin dữ liệu được truyền ở tần số cao hơn so với tín hiệu âm thanh của điện thoại. </a:t>
            </a:r>
          </a:p>
          <a:p>
            <a:pPr lvl="1">
              <a:lnSpc>
                <a:spcPct val="80000"/>
              </a:lnSpc>
            </a:pPr>
            <a:r>
              <a:rPr lang="en-US" sz="2200"/>
              <a:t>Tần số từ 0-4kHz được dùng cho điện thoại PSTN </a:t>
            </a:r>
          </a:p>
          <a:p>
            <a:pPr lvl="1">
              <a:lnSpc>
                <a:spcPct val="80000"/>
              </a:lnSpc>
            </a:pPr>
            <a:r>
              <a:rPr lang="en-US" sz="2200"/>
              <a:t>Tần số từ 10-1104kHz thì được dùng cho ADSL</a:t>
            </a:r>
          </a:p>
          <a:p>
            <a:pPr lvl="1">
              <a:lnSpc>
                <a:spcPct val="80000"/>
              </a:lnSpc>
            </a:pPr>
            <a:r>
              <a:rPr lang="en-US" sz="2200"/>
              <a:t>Bất đối xứng</a:t>
            </a:r>
          </a:p>
          <a:p>
            <a:pPr lvl="1">
              <a:lnSpc>
                <a:spcPct val="80000"/>
              </a:lnSpc>
            </a:pPr>
            <a:r>
              <a:rPr lang="en-US" sz="2200"/>
              <a:t>Tốc độ dòng dữ liệu xuống (downstream) lớn hơn tốc độ dòng dữ liệu lên (upstream)</a:t>
            </a:r>
          </a:p>
          <a:p>
            <a:pPr>
              <a:lnSpc>
                <a:spcPct val="80000"/>
              </a:lnSpc>
            </a:pPr>
            <a:r>
              <a:rPr lang="en-US" sz="2200"/>
              <a:t>FDM</a:t>
            </a:r>
          </a:p>
          <a:p>
            <a:pPr lvl="1">
              <a:lnSpc>
                <a:spcPct val="80000"/>
              </a:lnSpc>
            </a:pPr>
            <a:r>
              <a:rPr lang="en-US" sz="2200"/>
              <a:t>25kHz thấp nhất cho thoại</a:t>
            </a:r>
          </a:p>
          <a:p>
            <a:pPr lvl="2">
              <a:lnSpc>
                <a:spcPct val="80000"/>
              </a:lnSpc>
            </a:pPr>
            <a:r>
              <a:rPr lang="en-US"/>
              <a:t>Plain old telephone service (POTS)</a:t>
            </a:r>
          </a:p>
          <a:p>
            <a:pPr lvl="1">
              <a:lnSpc>
                <a:spcPct val="80000"/>
              </a:lnSpc>
            </a:pPr>
            <a:r>
              <a:rPr lang="en-US" sz="2200"/>
              <a:t>Dùng kỹ thuật loại bỏ echo (echo cancellation) hoặc FDM để cho 2 băng tần </a:t>
            </a:r>
          </a:p>
          <a:p>
            <a:pPr lvl="1">
              <a:lnSpc>
                <a:spcPct val="80000"/>
              </a:lnSpc>
            </a:pPr>
            <a:r>
              <a:rPr lang="en-US" sz="2200"/>
              <a:t>Dùng FDM trong các băng tần</a:t>
            </a:r>
          </a:p>
          <a:p>
            <a:pPr>
              <a:lnSpc>
                <a:spcPct val="80000"/>
              </a:lnSpc>
            </a:pPr>
            <a:r>
              <a:rPr lang="en-US" sz="2200"/>
              <a:t>Phạm vi 5.5km</a:t>
            </a:r>
          </a:p>
          <a:p>
            <a:pPr>
              <a:lnSpc>
                <a:spcPct val="80000"/>
              </a:lnSpc>
            </a:pPr>
            <a:endParaRPr lang="en-US" sz="22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a:t>ADSL vs SHDSL</a:t>
            </a:r>
          </a:p>
        </p:txBody>
      </p:sp>
      <p:sp>
        <p:nvSpPr>
          <p:cNvPr id="123907" name="Rectangle 3"/>
          <p:cNvSpPr>
            <a:spLocks noGrp="1" noChangeArrowheads="1"/>
          </p:cNvSpPr>
          <p:nvPr>
            <p:ph type="body" idx="1"/>
          </p:nvPr>
        </p:nvSpPr>
        <p:spPr>
          <a:xfrm>
            <a:off x="457200" y="1600200"/>
            <a:ext cx="8229600" cy="4267200"/>
          </a:xfrm>
        </p:spPr>
        <p:txBody>
          <a:bodyPr/>
          <a:lstStyle/>
          <a:p>
            <a:r>
              <a:rPr lang="en-US" sz="2600"/>
              <a:t>SHDSL (Symmetric High bit Digital Subscriber Line)</a:t>
            </a:r>
            <a:r>
              <a:rPr lang="de-DE" sz="2600"/>
              <a:t> có đường tải dữ liệu lên (upload) và đường tải dữ liệu xuống (download) đối x</a:t>
            </a:r>
            <a:r>
              <a:rPr lang="en-US" sz="2600"/>
              <a:t>ứ</a:t>
            </a:r>
            <a:r>
              <a:rPr lang="de-DE" sz="2600"/>
              <a:t>ng</a:t>
            </a:r>
            <a:r>
              <a:rPr lang="en-US" sz="2600"/>
              <a:t> </a:t>
            </a:r>
            <a:r>
              <a:rPr lang="de-DE" sz="2600"/>
              <a:t>-</a:t>
            </a:r>
            <a:r>
              <a:rPr lang="en-US" sz="2600"/>
              <a:t> </a:t>
            </a:r>
            <a:r>
              <a:rPr lang="de-DE" sz="2600"/>
              <a:t>cùng tốc độ, trong khi đường tải dữ liệu lên/xuống của ADSL là bất đối xứng, đường tải dữ liệu lên có tốc độ thấp hơn.</a:t>
            </a:r>
          </a:p>
          <a:p>
            <a:r>
              <a:rPr lang="de-DE" sz="2600"/>
              <a:t>SHDSL thích hợp cho nhu cầu kết nối mạng LAN/WAN của các tổ chức lớn, tổ chức kinh doanh trên mạng. Giá SHDSL cao hơn. Người sử dụng cá nhân, các doanh nghiệp và tổ chức có qui mô mạng vừa phải chỉ cần kết nối ADSL.</a:t>
            </a:r>
            <a:endParaRPr lang="en-US" sz="26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US"/>
              <a:t>Bộ chia ADSL – ADSL spliter</a:t>
            </a:r>
          </a:p>
        </p:txBody>
      </p:sp>
      <p:pic>
        <p:nvPicPr>
          <p:cNvPr id="1126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819400"/>
            <a:ext cx="5867400" cy="398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45" name="Rectangle 5"/>
          <p:cNvSpPr>
            <a:spLocks noGrp="1" noChangeArrowheads="1"/>
          </p:cNvSpPr>
          <p:nvPr>
            <p:ph type="body" idx="1"/>
          </p:nvPr>
        </p:nvSpPr>
        <p:spPr>
          <a:xfrm>
            <a:off x="228600" y="1143000"/>
            <a:ext cx="8915400" cy="2743200"/>
          </a:xfrm>
          <a:noFill/>
          <a:ln/>
        </p:spPr>
        <p:txBody>
          <a:bodyPr/>
          <a:lstStyle/>
          <a:p>
            <a:r>
              <a:rPr lang="en-US"/>
              <a:t>Thiết bị chia tách tín hiệu điện thoại và dữ liệu. </a:t>
            </a:r>
          </a:p>
          <a:p>
            <a:r>
              <a:rPr lang="en-US"/>
              <a:t>Việc tách ghép tín hiệu thực hiện bằng bộ bộ chia ADSL </a:t>
            </a:r>
            <a:r>
              <a:rPr lang="vi-VN"/>
              <a:t>có chức năng lọc thông thấp phía máy điện thoại</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a:t>Bên trong bộ chia ADSL</a:t>
            </a:r>
          </a:p>
        </p:txBody>
      </p:sp>
      <p:pic>
        <p:nvPicPr>
          <p:cNvPr id="1136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143000"/>
            <a:ext cx="6858000" cy="528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a:t>Ghép kênh theo tần số</a:t>
            </a:r>
          </a:p>
        </p:txBody>
      </p:sp>
      <p:sp>
        <p:nvSpPr>
          <p:cNvPr id="126979" name="Rectangle 3"/>
          <p:cNvSpPr>
            <a:spLocks noGrp="1" noChangeArrowheads="1"/>
          </p:cNvSpPr>
          <p:nvPr>
            <p:ph type="body" idx="1"/>
          </p:nvPr>
        </p:nvSpPr>
        <p:spPr/>
        <p:txBody>
          <a:bodyPr/>
          <a:lstStyle/>
          <a:p>
            <a:pPr>
              <a:lnSpc>
                <a:spcPct val="90000"/>
              </a:lnSpc>
            </a:pPr>
            <a:r>
              <a:rPr lang="en-US" sz="2600"/>
              <a:t>Một bộ ghép kênh nhận các đầu vào và gán các tần số cho mỗi thiết bị.</a:t>
            </a:r>
          </a:p>
          <a:p>
            <a:pPr>
              <a:lnSpc>
                <a:spcPct val="90000"/>
              </a:lnSpc>
            </a:pPr>
            <a:r>
              <a:rPr lang="en-US" sz="2600"/>
              <a:t>Một bộ ghép kênh (multiplexor) được gắn với một đường truyền dẫn tốc độ cao.</a:t>
            </a:r>
          </a:p>
          <a:p>
            <a:pPr>
              <a:lnSpc>
                <a:spcPct val="90000"/>
              </a:lnSpc>
            </a:pPr>
            <a:r>
              <a:rPr lang="en-US" sz="2600"/>
              <a:t>Một bộ phân kênh (demultiplexor) ở đầu kia sẽ tách ra các kênh từ đường truyền dẫn tốc độ cao.</a:t>
            </a:r>
          </a:p>
          <a:p>
            <a:pPr>
              <a:lnSpc>
                <a:spcPct val="90000"/>
              </a:lnSpc>
            </a:pPr>
            <a:r>
              <a:rPr lang="en-US" sz="2500"/>
              <a:t>Kênh truyền được cấp phát ngay cả khi không có dữ liệu (cấp phát tĩnh)</a:t>
            </a:r>
          </a:p>
          <a:p>
            <a:pPr>
              <a:lnSpc>
                <a:spcPct val="90000"/>
              </a:lnSpc>
            </a:pPr>
            <a:r>
              <a:rPr lang="en-US" sz="2600"/>
              <a:t>FDM được dùng trong truyền quảng bá vô tuyến và truyền hình, truyền hình cáp (cable television), và các hệ thống điện thoại di động tế bào AMPS </a:t>
            </a:r>
            <a:endParaRPr lang="en-US" sz="25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a:t>Cấu trúc bộ chia ADSL</a:t>
            </a:r>
          </a:p>
        </p:txBody>
      </p:sp>
      <p:grpSp>
        <p:nvGrpSpPr>
          <p:cNvPr id="120837" name="Group 5"/>
          <p:cNvGrpSpPr>
            <a:grpSpLocks/>
          </p:cNvGrpSpPr>
          <p:nvPr/>
        </p:nvGrpSpPr>
        <p:grpSpPr bwMode="auto">
          <a:xfrm>
            <a:off x="609600" y="2286000"/>
            <a:ext cx="7924800" cy="3505200"/>
            <a:chOff x="384" y="768"/>
            <a:chExt cx="4992" cy="2208"/>
          </a:xfrm>
        </p:grpSpPr>
        <p:sp>
          <p:nvSpPr>
            <p:cNvPr id="120838" name="Rectangle 6"/>
            <p:cNvSpPr>
              <a:spLocks noChangeArrowheads="1"/>
            </p:cNvSpPr>
            <p:nvPr/>
          </p:nvSpPr>
          <p:spPr bwMode="auto">
            <a:xfrm>
              <a:off x="1536" y="768"/>
              <a:ext cx="2688" cy="220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839" name="Text Box 7"/>
            <p:cNvSpPr txBox="1">
              <a:spLocks noChangeArrowheads="1"/>
            </p:cNvSpPr>
            <p:nvPr/>
          </p:nvSpPr>
          <p:spPr bwMode="auto">
            <a:xfrm>
              <a:off x="1776" y="1104"/>
              <a:ext cx="528" cy="3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Mạch bảo vệ</a:t>
              </a:r>
            </a:p>
          </p:txBody>
        </p:sp>
        <p:sp>
          <p:nvSpPr>
            <p:cNvPr id="120840" name="Text Box 8"/>
            <p:cNvSpPr txBox="1">
              <a:spLocks noChangeArrowheads="1"/>
            </p:cNvSpPr>
            <p:nvPr/>
          </p:nvSpPr>
          <p:spPr bwMode="auto">
            <a:xfrm>
              <a:off x="3168" y="1104"/>
              <a:ext cx="816" cy="3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Mạch lọc thông thấp</a:t>
              </a:r>
            </a:p>
          </p:txBody>
        </p:sp>
        <p:sp>
          <p:nvSpPr>
            <p:cNvPr id="120841" name="Text Box 9"/>
            <p:cNvSpPr txBox="1">
              <a:spLocks noChangeArrowheads="1"/>
            </p:cNvSpPr>
            <p:nvPr/>
          </p:nvSpPr>
          <p:spPr bwMode="auto">
            <a:xfrm>
              <a:off x="3168" y="2124"/>
              <a:ext cx="816" cy="3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Mạch lọc thông cao</a:t>
              </a:r>
            </a:p>
          </p:txBody>
        </p:sp>
        <p:sp>
          <p:nvSpPr>
            <p:cNvPr id="120842" name="Line 10"/>
            <p:cNvSpPr>
              <a:spLocks noChangeShapeType="1"/>
            </p:cNvSpPr>
            <p:nvPr/>
          </p:nvSpPr>
          <p:spPr bwMode="auto">
            <a:xfrm>
              <a:off x="2304" y="1200"/>
              <a:ext cx="8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843" name="Line 11"/>
            <p:cNvSpPr>
              <a:spLocks noChangeShapeType="1"/>
            </p:cNvSpPr>
            <p:nvPr/>
          </p:nvSpPr>
          <p:spPr bwMode="auto">
            <a:xfrm>
              <a:off x="2304" y="1392"/>
              <a:ext cx="8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844" name="Line 12"/>
            <p:cNvSpPr>
              <a:spLocks noChangeShapeType="1"/>
            </p:cNvSpPr>
            <p:nvPr/>
          </p:nvSpPr>
          <p:spPr bwMode="auto">
            <a:xfrm>
              <a:off x="3984" y="1152"/>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845" name="Line 13"/>
            <p:cNvSpPr>
              <a:spLocks noChangeShapeType="1"/>
            </p:cNvSpPr>
            <p:nvPr/>
          </p:nvSpPr>
          <p:spPr bwMode="auto">
            <a:xfrm>
              <a:off x="3984" y="1344"/>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846" name="Line 14"/>
            <p:cNvSpPr>
              <a:spLocks noChangeShapeType="1"/>
            </p:cNvSpPr>
            <p:nvPr/>
          </p:nvSpPr>
          <p:spPr bwMode="auto">
            <a:xfrm>
              <a:off x="912" y="1200"/>
              <a:ext cx="8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847" name="Line 15"/>
            <p:cNvSpPr>
              <a:spLocks noChangeShapeType="1"/>
            </p:cNvSpPr>
            <p:nvPr/>
          </p:nvSpPr>
          <p:spPr bwMode="auto">
            <a:xfrm>
              <a:off x="912" y="1392"/>
              <a:ext cx="8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848" name="Line 16"/>
            <p:cNvSpPr>
              <a:spLocks noChangeShapeType="1"/>
            </p:cNvSpPr>
            <p:nvPr/>
          </p:nvSpPr>
          <p:spPr bwMode="auto">
            <a:xfrm>
              <a:off x="2880" y="2208"/>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849" name="Line 17"/>
            <p:cNvSpPr>
              <a:spLocks noChangeShapeType="1"/>
            </p:cNvSpPr>
            <p:nvPr/>
          </p:nvSpPr>
          <p:spPr bwMode="auto">
            <a:xfrm>
              <a:off x="2544" y="2400"/>
              <a:ext cx="6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850" name="Line 18"/>
            <p:cNvSpPr>
              <a:spLocks noChangeShapeType="1"/>
            </p:cNvSpPr>
            <p:nvPr/>
          </p:nvSpPr>
          <p:spPr bwMode="auto">
            <a:xfrm>
              <a:off x="2880" y="1200"/>
              <a:ext cx="0" cy="10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851" name="Line 19"/>
            <p:cNvSpPr>
              <a:spLocks noChangeShapeType="1"/>
            </p:cNvSpPr>
            <p:nvPr/>
          </p:nvSpPr>
          <p:spPr bwMode="auto">
            <a:xfrm>
              <a:off x="2544" y="1392"/>
              <a:ext cx="0" cy="10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852" name="Text Box 20"/>
            <p:cNvSpPr txBox="1">
              <a:spLocks noChangeArrowheads="1"/>
            </p:cNvSpPr>
            <p:nvPr/>
          </p:nvSpPr>
          <p:spPr bwMode="auto">
            <a:xfrm>
              <a:off x="384" y="1058"/>
              <a:ext cx="528" cy="5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Line (Tip, Ring) </a:t>
              </a:r>
            </a:p>
          </p:txBody>
        </p:sp>
        <p:sp>
          <p:nvSpPr>
            <p:cNvPr id="120853" name="Text Box 21"/>
            <p:cNvSpPr txBox="1">
              <a:spLocks noChangeArrowheads="1"/>
            </p:cNvSpPr>
            <p:nvPr/>
          </p:nvSpPr>
          <p:spPr bwMode="auto">
            <a:xfrm>
              <a:off x="4521" y="1068"/>
              <a:ext cx="855" cy="3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600"/>
                <a:t>POSTs (Telephone)</a:t>
              </a:r>
            </a:p>
          </p:txBody>
        </p:sp>
        <p:sp>
          <p:nvSpPr>
            <p:cNvPr id="120854" name="Line 22"/>
            <p:cNvSpPr>
              <a:spLocks noChangeShapeType="1"/>
            </p:cNvSpPr>
            <p:nvPr/>
          </p:nvSpPr>
          <p:spPr bwMode="auto">
            <a:xfrm>
              <a:off x="3984" y="2210"/>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855" name="Line 23"/>
            <p:cNvSpPr>
              <a:spLocks noChangeShapeType="1"/>
            </p:cNvSpPr>
            <p:nvPr/>
          </p:nvSpPr>
          <p:spPr bwMode="auto">
            <a:xfrm>
              <a:off x="3984" y="2402"/>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856" name="Text Box 24"/>
            <p:cNvSpPr txBox="1">
              <a:spLocks noChangeArrowheads="1"/>
            </p:cNvSpPr>
            <p:nvPr/>
          </p:nvSpPr>
          <p:spPr bwMode="auto">
            <a:xfrm>
              <a:off x="4521" y="2079"/>
              <a:ext cx="615" cy="4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Modem</a:t>
              </a:r>
            </a:p>
            <a:p>
              <a:pPr>
                <a:spcBef>
                  <a:spcPct val="50000"/>
                </a:spcBef>
              </a:pPr>
              <a:r>
                <a:rPr lang="en-US" sz="1600"/>
                <a:t>ADSL </a:t>
              </a:r>
            </a:p>
          </p:txBody>
        </p:sp>
        <p:sp>
          <p:nvSpPr>
            <p:cNvPr id="120857" name="Text Box 25"/>
            <p:cNvSpPr txBox="1">
              <a:spLocks noChangeArrowheads="1"/>
            </p:cNvSpPr>
            <p:nvPr/>
          </p:nvSpPr>
          <p:spPr bwMode="auto">
            <a:xfrm>
              <a:off x="1728" y="2112"/>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Splitter</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20837"/>
                                        </p:tgtEl>
                                      </p:cBhvr>
                                    </p:animEffect>
                                    <p:animScale>
                                      <p:cBhvr>
                                        <p:cTn id="7" dur="250" autoRev="1" fill="hold"/>
                                        <p:tgtEl>
                                          <p:spTgt spid="1208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t>Cấu hình kênh truyền ADSL</a:t>
            </a:r>
          </a:p>
        </p:txBody>
      </p:sp>
      <p:pic>
        <p:nvPicPr>
          <p:cNvPr id="65539" name="Picture 3"/>
          <p:cNvPicPr>
            <a:picLocks noChangeAspect="1" noChangeArrowheads="1"/>
          </p:cNvPicPr>
          <p:nvPr/>
        </p:nvPicPr>
        <p:blipFill>
          <a:blip r:embed="rId3">
            <a:extLst>
              <a:ext uri="{28A0092B-C50C-407E-A947-70E740481C1C}">
                <a14:useLocalDpi xmlns:a14="http://schemas.microsoft.com/office/drawing/2010/main" val="0"/>
              </a:ext>
            </a:extLst>
          </a:blip>
          <a:srcRect b="15958"/>
          <a:stretch>
            <a:fillRect/>
          </a:stretch>
        </p:blipFill>
        <p:spPr bwMode="auto">
          <a:xfrm>
            <a:off x="2438400" y="1066800"/>
            <a:ext cx="4791075"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457200" y="277813"/>
            <a:ext cx="2514600" cy="3227387"/>
          </a:xfrm>
        </p:spPr>
        <p:txBody>
          <a:bodyPr/>
          <a:lstStyle/>
          <a:p>
            <a:r>
              <a:rPr lang="en-US"/>
              <a:t>Kết nối ADSL</a:t>
            </a:r>
          </a:p>
        </p:txBody>
      </p:sp>
      <p:pic>
        <p:nvPicPr>
          <p:cNvPr id="1116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8963" y="0"/>
            <a:ext cx="601503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t>Kết nối ADSL</a:t>
            </a:r>
          </a:p>
        </p:txBody>
      </p:sp>
      <p:grpSp>
        <p:nvGrpSpPr>
          <p:cNvPr id="119847" name="Group 39"/>
          <p:cNvGrpSpPr>
            <a:grpSpLocks/>
          </p:cNvGrpSpPr>
          <p:nvPr/>
        </p:nvGrpSpPr>
        <p:grpSpPr bwMode="auto">
          <a:xfrm>
            <a:off x="228600" y="1828800"/>
            <a:ext cx="8686800" cy="3011488"/>
            <a:chOff x="144" y="1584"/>
            <a:chExt cx="5307" cy="1389"/>
          </a:xfrm>
        </p:grpSpPr>
        <p:grpSp>
          <p:nvGrpSpPr>
            <p:cNvPr id="119812" name="Group 4"/>
            <p:cNvGrpSpPr>
              <a:grpSpLocks/>
            </p:cNvGrpSpPr>
            <p:nvPr/>
          </p:nvGrpSpPr>
          <p:grpSpPr bwMode="auto">
            <a:xfrm rot="-149162">
              <a:off x="2049" y="2030"/>
              <a:ext cx="1088" cy="91"/>
              <a:chOff x="1156" y="931"/>
              <a:chExt cx="2800" cy="241"/>
            </a:xfrm>
          </p:grpSpPr>
          <p:sp>
            <p:nvSpPr>
              <p:cNvPr id="119813" name="Freeform 5"/>
              <p:cNvSpPr>
                <a:spLocks/>
              </p:cNvSpPr>
              <p:nvPr/>
            </p:nvSpPr>
            <p:spPr bwMode="auto">
              <a:xfrm>
                <a:off x="1156" y="931"/>
                <a:ext cx="2664" cy="237"/>
              </a:xfrm>
              <a:custGeom>
                <a:avLst/>
                <a:gdLst>
                  <a:gd name="T0" fmla="*/ 0 w 2664"/>
                  <a:gd name="T1" fmla="*/ 140 h 237"/>
                  <a:gd name="T2" fmla="*/ 182 w 2664"/>
                  <a:gd name="T3" fmla="*/ 4 h 237"/>
                  <a:gd name="T4" fmla="*/ 363 w 2664"/>
                  <a:gd name="T5" fmla="*/ 140 h 237"/>
                  <a:gd name="T6" fmla="*/ 499 w 2664"/>
                  <a:gd name="T7" fmla="*/ 4 h 237"/>
                  <a:gd name="T8" fmla="*/ 635 w 2664"/>
                  <a:gd name="T9" fmla="*/ 140 h 237"/>
                  <a:gd name="T10" fmla="*/ 817 w 2664"/>
                  <a:gd name="T11" fmla="*/ 4 h 237"/>
                  <a:gd name="T12" fmla="*/ 972 w 2664"/>
                  <a:gd name="T13" fmla="*/ 162 h 237"/>
                  <a:gd name="T14" fmla="*/ 1089 w 2664"/>
                  <a:gd name="T15" fmla="*/ 4 h 237"/>
                  <a:gd name="T16" fmla="*/ 1225 w 2664"/>
                  <a:gd name="T17" fmla="*/ 186 h 237"/>
                  <a:gd name="T18" fmla="*/ 1361 w 2664"/>
                  <a:gd name="T19" fmla="*/ 50 h 237"/>
                  <a:gd name="T20" fmla="*/ 1489 w 2664"/>
                  <a:gd name="T21" fmla="*/ 197 h 237"/>
                  <a:gd name="T22" fmla="*/ 1633 w 2664"/>
                  <a:gd name="T23" fmla="*/ 50 h 237"/>
                  <a:gd name="T24" fmla="*/ 1795 w 2664"/>
                  <a:gd name="T25" fmla="*/ 197 h 237"/>
                  <a:gd name="T26" fmla="*/ 1951 w 2664"/>
                  <a:gd name="T27" fmla="*/ 50 h 237"/>
                  <a:gd name="T28" fmla="*/ 2077 w 2664"/>
                  <a:gd name="T29" fmla="*/ 233 h 237"/>
                  <a:gd name="T30" fmla="*/ 2218 w 2664"/>
                  <a:gd name="T31" fmla="*/ 68 h 237"/>
                  <a:gd name="T32" fmla="*/ 2347 w 2664"/>
                  <a:gd name="T33" fmla="*/ 233 h 237"/>
                  <a:gd name="T34" fmla="*/ 2500 w 2664"/>
                  <a:gd name="T35" fmla="*/ 92 h 237"/>
                  <a:gd name="T36" fmla="*/ 2664 w 2664"/>
                  <a:gd name="T37" fmla="*/ 2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64" h="237">
                    <a:moveTo>
                      <a:pt x="0" y="140"/>
                    </a:moveTo>
                    <a:cubicBezTo>
                      <a:pt x="61" y="72"/>
                      <a:pt x="122" y="4"/>
                      <a:pt x="182" y="4"/>
                    </a:cubicBezTo>
                    <a:cubicBezTo>
                      <a:pt x="242" y="4"/>
                      <a:pt x="310" y="140"/>
                      <a:pt x="363" y="140"/>
                    </a:cubicBezTo>
                    <a:cubicBezTo>
                      <a:pt x="416" y="140"/>
                      <a:pt x="454" y="4"/>
                      <a:pt x="499" y="4"/>
                    </a:cubicBezTo>
                    <a:cubicBezTo>
                      <a:pt x="544" y="4"/>
                      <a:pt x="582" y="140"/>
                      <a:pt x="635" y="140"/>
                    </a:cubicBezTo>
                    <a:cubicBezTo>
                      <a:pt x="688" y="140"/>
                      <a:pt x="761" y="0"/>
                      <a:pt x="817" y="4"/>
                    </a:cubicBezTo>
                    <a:cubicBezTo>
                      <a:pt x="873" y="8"/>
                      <a:pt x="927" y="162"/>
                      <a:pt x="972" y="162"/>
                    </a:cubicBezTo>
                    <a:cubicBezTo>
                      <a:pt x="1017" y="162"/>
                      <a:pt x="1047" y="0"/>
                      <a:pt x="1089" y="4"/>
                    </a:cubicBezTo>
                    <a:cubicBezTo>
                      <a:pt x="1131" y="8"/>
                      <a:pt x="1180" y="178"/>
                      <a:pt x="1225" y="186"/>
                    </a:cubicBezTo>
                    <a:cubicBezTo>
                      <a:pt x="1270" y="194"/>
                      <a:pt x="1317" y="48"/>
                      <a:pt x="1361" y="50"/>
                    </a:cubicBezTo>
                    <a:cubicBezTo>
                      <a:pt x="1405" y="52"/>
                      <a:pt x="1444" y="197"/>
                      <a:pt x="1489" y="197"/>
                    </a:cubicBezTo>
                    <a:cubicBezTo>
                      <a:pt x="1534" y="197"/>
                      <a:pt x="1582" y="50"/>
                      <a:pt x="1633" y="50"/>
                    </a:cubicBezTo>
                    <a:cubicBezTo>
                      <a:pt x="1684" y="50"/>
                      <a:pt x="1742" y="197"/>
                      <a:pt x="1795" y="197"/>
                    </a:cubicBezTo>
                    <a:cubicBezTo>
                      <a:pt x="1848" y="197"/>
                      <a:pt x="1904" y="44"/>
                      <a:pt x="1951" y="50"/>
                    </a:cubicBezTo>
                    <a:cubicBezTo>
                      <a:pt x="1998" y="56"/>
                      <a:pt x="2033" y="230"/>
                      <a:pt x="2077" y="233"/>
                    </a:cubicBezTo>
                    <a:cubicBezTo>
                      <a:pt x="2121" y="236"/>
                      <a:pt x="2173" y="68"/>
                      <a:pt x="2218" y="68"/>
                    </a:cubicBezTo>
                    <a:cubicBezTo>
                      <a:pt x="2263" y="68"/>
                      <a:pt x="2300" y="229"/>
                      <a:pt x="2347" y="233"/>
                    </a:cubicBezTo>
                    <a:cubicBezTo>
                      <a:pt x="2394" y="237"/>
                      <a:pt x="2447" y="94"/>
                      <a:pt x="2500" y="92"/>
                    </a:cubicBezTo>
                    <a:cubicBezTo>
                      <a:pt x="2553" y="90"/>
                      <a:pt x="2630" y="194"/>
                      <a:pt x="2664" y="221"/>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14" name="Freeform 6"/>
              <p:cNvSpPr>
                <a:spLocks/>
              </p:cNvSpPr>
              <p:nvPr/>
            </p:nvSpPr>
            <p:spPr bwMode="auto">
              <a:xfrm>
                <a:off x="1292" y="935"/>
                <a:ext cx="2664" cy="237"/>
              </a:xfrm>
              <a:custGeom>
                <a:avLst/>
                <a:gdLst>
                  <a:gd name="T0" fmla="*/ 0 w 2664"/>
                  <a:gd name="T1" fmla="*/ 140 h 237"/>
                  <a:gd name="T2" fmla="*/ 182 w 2664"/>
                  <a:gd name="T3" fmla="*/ 4 h 237"/>
                  <a:gd name="T4" fmla="*/ 363 w 2664"/>
                  <a:gd name="T5" fmla="*/ 140 h 237"/>
                  <a:gd name="T6" fmla="*/ 499 w 2664"/>
                  <a:gd name="T7" fmla="*/ 4 h 237"/>
                  <a:gd name="T8" fmla="*/ 635 w 2664"/>
                  <a:gd name="T9" fmla="*/ 140 h 237"/>
                  <a:gd name="T10" fmla="*/ 817 w 2664"/>
                  <a:gd name="T11" fmla="*/ 4 h 237"/>
                  <a:gd name="T12" fmla="*/ 972 w 2664"/>
                  <a:gd name="T13" fmla="*/ 162 h 237"/>
                  <a:gd name="T14" fmla="*/ 1089 w 2664"/>
                  <a:gd name="T15" fmla="*/ 4 h 237"/>
                  <a:gd name="T16" fmla="*/ 1225 w 2664"/>
                  <a:gd name="T17" fmla="*/ 186 h 237"/>
                  <a:gd name="T18" fmla="*/ 1361 w 2664"/>
                  <a:gd name="T19" fmla="*/ 50 h 237"/>
                  <a:gd name="T20" fmla="*/ 1489 w 2664"/>
                  <a:gd name="T21" fmla="*/ 197 h 237"/>
                  <a:gd name="T22" fmla="*/ 1633 w 2664"/>
                  <a:gd name="T23" fmla="*/ 50 h 237"/>
                  <a:gd name="T24" fmla="*/ 1795 w 2664"/>
                  <a:gd name="T25" fmla="*/ 197 h 237"/>
                  <a:gd name="T26" fmla="*/ 1951 w 2664"/>
                  <a:gd name="T27" fmla="*/ 50 h 237"/>
                  <a:gd name="T28" fmla="*/ 2077 w 2664"/>
                  <a:gd name="T29" fmla="*/ 233 h 237"/>
                  <a:gd name="T30" fmla="*/ 2218 w 2664"/>
                  <a:gd name="T31" fmla="*/ 68 h 237"/>
                  <a:gd name="T32" fmla="*/ 2347 w 2664"/>
                  <a:gd name="T33" fmla="*/ 233 h 237"/>
                  <a:gd name="T34" fmla="*/ 2500 w 2664"/>
                  <a:gd name="T35" fmla="*/ 92 h 237"/>
                  <a:gd name="T36" fmla="*/ 2664 w 2664"/>
                  <a:gd name="T37" fmla="*/ 2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64" h="237">
                    <a:moveTo>
                      <a:pt x="0" y="140"/>
                    </a:moveTo>
                    <a:cubicBezTo>
                      <a:pt x="61" y="72"/>
                      <a:pt x="122" y="4"/>
                      <a:pt x="182" y="4"/>
                    </a:cubicBezTo>
                    <a:cubicBezTo>
                      <a:pt x="242" y="4"/>
                      <a:pt x="310" y="140"/>
                      <a:pt x="363" y="140"/>
                    </a:cubicBezTo>
                    <a:cubicBezTo>
                      <a:pt x="416" y="140"/>
                      <a:pt x="454" y="4"/>
                      <a:pt x="499" y="4"/>
                    </a:cubicBezTo>
                    <a:cubicBezTo>
                      <a:pt x="544" y="4"/>
                      <a:pt x="582" y="140"/>
                      <a:pt x="635" y="140"/>
                    </a:cubicBezTo>
                    <a:cubicBezTo>
                      <a:pt x="688" y="140"/>
                      <a:pt x="761" y="0"/>
                      <a:pt x="817" y="4"/>
                    </a:cubicBezTo>
                    <a:cubicBezTo>
                      <a:pt x="873" y="8"/>
                      <a:pt x="927" y="162"/>
                      <a:pt x="972" y="162"/>
                    </a:cubicBezTo>
                    <a:cubicBezTo>
                      <a:pt x="1017" y="162"/>
                      <a:pt x="1047" y="0"/>
                      <a:pt x="1089" y="4"/>
                    </a:cubicBezTo>
                    <a:cubicBezTo>
                      <a:pt x="1131" y="8"/>
                      <a:pt x="1180" y="178"/>
                      <a:pt x="1225" y="186"/>
                    </a:cubicBezTo>
                    <a:cubicBezTo>
                      <a:pt x="1270" y="194"/>
                      <a:pt x="1317" y="48"/>
                      <a:pt x="1361" y="50"/>
                    </a:cubicBezTo>
                    <a:cubicBezTo>
                      <a:pt x="1405" y="52"/>
                      <a:pt x="1444" y="197"/>
                      <a:pt x="1489" y="197"/>
                    </a:cubicBezTo>
                    <a:cubicBezTo>
                      <a:pt x="1534" y="197"/>
                      <a:pt x="1582" y="50"/>
                      <a:pt x="1633" y="50"/>
                    </a:cubicBezTo>
                    <a:cubicBezTo>
                      <a:pt x="1684" y="50"/>
                      <a:pt x="1742" y="197"/>
                      <a:pt x="1795" y="197"/>
                    </a:cubicBezTo>
                    <a:cubicBezTo>
                      <a:pt x="1848" y="197"/>
                      <a:pt x="1904" y="44"/>
                      <a:pt x="1951" y="50"/>
                    </a:cubicBezTo>
                    <a:cubicBezTo>
                      <a:pt x="1998" y="56"/>
                      <a:pt x="2033" y="230"/>
                      <a:pt x="2077" y="233"/>
                    </a:cubicBezTo>
                    <a:cubicBezTo>
                      <a:pt x="2121" y="236"/>
                      <a:pt x="2173" y="68"/>
                      <a:pt x="2218" y="68"/>
                    </a:cubicBezTo>
                    <a:cubicBezTo>
                      <a:pt x="2263" y="68"/>
                      <a:pt x="2300" y="229"/>
                      <a:pt x="2347" y="233"/>
                    </a:cubicBezTo>
                    <a:cubicBezTo>
                      <a:pt x="2394" y="237"/>
                      <a:pt x="2447" y="94"/>
                      <a:pt x="2500" y="92"/>
                    </a:cubicBezTo>
                    <a:cubicBezTo>
                      <a:pt x="2553" y="90"/>
                      <a:pt x="2630" y="194"/>
                      <a:pt x="2664" y="221"/>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119815" name="Picture 7" descr="电话-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 y="1689"/>
              <a:ext cx="408"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6" name="Text Box 8"/>
            <p:cNvSpPr txBox="1">
              <a:spLocks noChangeArrowheads="1"/>
            </p:cNvSpPr>
            <p:nvPr/>
          </p:nvSpPr>
          <p:spPr bwMode="auto">
            <a:xfrm>
              <a:off x="507" y="1630"/>
              <a:ext cx="499"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a:latin typeface="Times New Roman" pitchFamily="18" charset="0"/>
                  <a:ea typeface="SimSun" pitchFamily="2" charset="-122"/>
                </a:rPr>
                <a:t>Voice</a:t>
              </a:r>
            </a:p>
          </p:txBody>
        </p:sp>
        <p:sp>
          <p:nvSpPr>
            <p:cNvPr id="119817" name="Text Box 9"/>
            <p:cNvSpPr txBox="1">
              <a:spLocks noChangeArrowheads="1"/>
            </p:cNvSpPr>
            <p:nvPr/>
          </p:nvSpPr>
          <p:spPr bwMode="auto">
            <a:xfrm>
              <a:off x="507" y="2083"/>
              <a:ext cx="499"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a:latin typeface="Times New Roman" pitchFamily="18" charset="0"/>
                  <a:ea typeface="SimSun" pitchFamily="2" charset="-122"/>
                </a:rPr>
                <a:t>Data</a:t>
              </a:r>
            </a:p>
          </p:txBody>
        </p:sp>
        <p:sp>
          <p:nvSpPr>
            <p:cNvPr id="119818" name="Rectangle 10"/>
            <p:cNvSpPr>
              <a:spLocks noChangeArrowheads="1"/>
            </p:cNvSpPr>
            <p:nvPr/>
          </p:nvSpPr>
          <p:spPr bwMode="auto">
            <a:xfrm>
              <a:off x="3078" y="1658"/>
              <a:ext cx="1103" cy="919"/>
            </a:xfrm>
            <a:prstGeom prst="rect">
              <a:avLst/>
            </a:prstGeom>
            <a:solidFill>
              <a:srgbClr val="CCECFF"/>
            </a:solidFill>
            <a:ln w="9525" cap="rnd">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19" name="Rectangle 11"/>
            <p:cNvSpPr>
              <a:spLocks noChangeArrowheads="1"/>
            </p:cNvSpPr>
            <p:nvPr/>
          </p:nvSpPr>
          <p:spPr bwMode="auto">
            <a:xfrm>
              <a:off x="1187" y="1622"/>
              <a:ext cx="1103" cy="919"/>
            </a:xfrm>
            <a:prstGeom prst="rect">
              <a:avLst/>
            </a:prstGeom>
            <a:solidFill>
              <a:srgbClr val="CCECFF"/>
            </a:solidFill>
            <a:ln w="9525" cap="rnd">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20" name="Line 12"/>
            <p:cNvSpPr>
              <a:spLocks noChangeShapeType="1"/>
            </p:cNvSpPr>
            <p:nvPr/>
          </p:nvSpPr>
          <p:spPr bwMode="auto">
            <a:xfrm>
              <a:off x="2106" y="1879"/>
              <a:ext cx="184" cy="221"/>
            </a:xfrm>
            <a:prstGeom prst="line">
              <a:avLst/>
            </a:prstGeom>
            <a:noFill/>
            <a:ln w="9525">
              <a:solidFill>
                <a:schemeClr val="accent2"/>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21" name="Line 13"/>
            <p:cNvSpPr>
              <a:spLocks noChangeShapeType="1"/>
            </p:cNvSpPr>
            <p:nvPr/>
          </p:nvSpPr>
          <p:spPr bwMode="auto">
            <a:xfrm flipH="1">
              <a:off x="2106" y="2100"/>
              <a:ext cx="184" cy="220"/>
            </a:xfrm>
            <a:prstGeom prst="line">
              <a:avLst/>
            </a:prstGeom>
            <a:noFill/>
            <a:ln w="9525">
              <a:solidFill>
                <a:srgbClr val="A5002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22" name="Line 14"/>
            <p:cNvSpPr>
              <a:spLocks noChangeShapeType="1"/>
            </p:cNvSpPr>
            <p:nvPr/>
          </p:nvSpPr>
          <p:spPr bwMode="auto">
            <a:xfrm flipH="1">
              <a:off x="3078" y="1879"/>
              <a:ext cx="184" cy="221"/>
            </a:xfrm>
            <a:prstGeom prst="line">
              <a:avLst/>
            </a:prstGeom>
            <a:noFill/>
            <a:ln w="9525">
              <a:solidFill>
                <a:schemeClr val="accent2"/>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23" name="Line 15"/>
            <p:cNvSpPr>
              <a:spLocks noChangeShapeType="1"/>
            </p:cNvSpPr>
            <p:nvPr/>
          </p:nvSpPr>
          <p:spPr bwMode="auto">
            <a:xfrm>
              <a:off x="3078" y="2100"/>
              <a:ext cx="148" cy="257"/>
            </a:xfrm>
            <a:prstGeom prst="line">
              <a:avLst/>
            </a:prstGeom>
            <a:noFill/>
            <a:ln w="9525">
              <a:solidFill>
                <a:srgbClr val="A5002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24" name="Rectangle 16"/>
            <p:cNvSpPr>
              <a:spLocks noChangeArrowheads="1"/>
            </p:cNvSpPr>
            <p:nvPr/>
          </p:nvSpPr>
          <p:spPr bwMode="auto">
            <a:xfrm>
              <a:off x="1297" y="1769"/>
              <a:ext cx="804" cy="22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60000"/>
                </a:lnSpc>
                <a:spcBef>
                  <a:spcPct val="50000"/>
                </a:spcBef>
              </a:pPr>
              <a:r>
                <a:rPr kumimoji="1" lang="en-US" altLang="zh-CN" sz="1600">
                  <a:latin typeface="Times New Roman" pitchFamily="18" charset="0"/>
                  <a:ea typeface="SimSun" pitchFamily="2" charset="-122"/>
                </a:rPr>
                <a:t>  Low-pass filter</a:t>
              </a:r>
              <a:r>
                <a:rPr kumimoji="1" lang="en-US" altLang="zh-CN" sz="3200">
                  <a:latin typeface="Times New Roman" pitchFamily="18" charset="0"/>
                  <a:ea typeface="SimSun" pitchFamily="2" charset="-122"/>
                </a:rPr>
                <a:t> </a:t>
              </a:r>
            </a:p>
          </p:txBody>
        </p:sp>
        <p:sp>
          <p:nvSpPr>
            <p:cNvPr id="119825" name="Rectangle 17"/>
            <p:cNvSpPr>
              <a:spLocks noChangeArrowheads="1"/>
            </p:cNvSpPr>
            <p:nvPr/>
          </p:nvSpPr>
          <p:spPr bwMode="auto">
            <a:xfrm>
              <a:off x="1297" y="2218"/>
              <a:ext cx="804" cy="22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60000"/>
                </a:lnSpc>
              </a:pPr>
              <a:r>
                <a:rPr kumimoji="1" lang="en-US" altLang="zh-CN" sz="1600">
                  <a:latin typeface="Times New Roman" pitchFamily="18" charset="0"/>
                  <a:ea typeface="SimSun" pitchFamily="2" charset="-122"/>
                </a:rPr>
                <a:t>  High-pass filter</a:t>
              </a:r>
              <a:r>
                <a:rPr kumimoji="1" lang="en-US" altLang="zh-CN" sz="3200">
                  <a:latin typeface="Times New Roman" pitchFamily="18" charset="0"/>
                  <a:ea typeface="SimSun" pitchFamily="2" charset="-122"/>
                </a:rPr>
                <a:t> </a:t>
              </a:r>
            </a:p>
          </p:txBody>
        </p:sp>
        <p:sp>
          <p:nvSpPr>
            <p:cNvPr id="119826" name="Text Box 18"/>
            <p:cNvSpPr txBox="1">
              <a:spLocks noChangeArrowheads="1"/>
            </p:cNvSpPr>
            <p:nvPr/>
          </p:nvSpPr>
          <p:spPr bwMode="auto">
            <a:xfrm>
              <a:off x="4317" y="1678"/>
              <a:ext cx="499"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a:latin typeface="Times New Roman" pitchFamily="18" charset="0"/>
                  <a:ea typeface="SimSun" pitchFamily="2" charset="-122"/>
                </a:rPr>
                <a:t>Voice</a:t>
              </a:r>
            </a:p>
          </p:txBody>
        </p:sp>
        <p:sp>
          <p:nvSpPr>
            <p:cNvPr id="119827" name="Text Box 19"/>
            <p:cNvSpPr txBox="1">
              <a:spLocks noChangeArrowheads="1"/>
            </p:cNvSpPr>
            <p:nvPr/>
          </p:nvSpPr>
          <p:spPr bwMode="auto">
            <a:xfrm>
              <a:off x="4317" y="2181"/>
              <a:ext cx="499"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a:latin typeface="Times New Roman" pitchFamily="18" charset="0"/>
                  <a:ea typeface="SimSun" pitchFamily="2" charset="-122"/>
                </a:rPr>
                <a:t>Data</a:t>
              </a:r>
            </a:p>
          </p:txBody>
        </p:sp>
        <p:sp>
          <p:nvSpPr>
            <p:cNvPr id="119828" name="Text Box 20"/>
            <p:cNvSpPr txBox="1">
              <a:spLocks noChangeArrowheads="1"/>
            </p:cNvSpPr>
            <p:nvPr/>
          </p:nvSpPr>
          <p:spPr bwMode="auto">
            <a:xfrm>
              <a:off x="2366" y="1659"/>
              <a:ext cx="726"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kumimoji="1" lang="en-US" altLang="zh-CN" sz="1600">
                  <a:latin typeface="Times New Roman" pitchFamily="18" charset="0"/>
                  <a:ea typeface="SimSun" pitchFamily="2" charset="-122"/>
                </a:rPr>
                <a:t>Twisted-pair cable</a:t>
              </a:r>
              <a:r>
                <a:rPr kumimoji="1" lang="en-US" altLang="zh-CN" sz="3200">
                  <a:latin typeface="Times New Roman" pitchFamily="18" charset="0"/>
                  <a:ea typeface="SimSun" pitchFamily="2" charset="-122"/>
                </a:rPr>
                <a:t> </a:t>
              </a:r>
            </a:p>
          </p:txBody>
        </p:sp>
        <p:sp>
          <p:nvSpPr>
            <p:cNvPr id="119829" name="Text Box 21"/>
            <p:cNvSpPr txBox="1">
              <a:spLocks noChangeArrowheads="1"/>
            </p:cNvSpPr>
            <p:nvPr/>
          </p:nvSpPr>
          <p:spPr bwMode="auto">
            <a:xfrm>
              <a:off x="3092" y="2677"/>
              <a:ext cx="1316"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latin typeface="Times New Roman" pitchFamily="18" charset="0"/>
                  <a:ea typeface="SimSun" pitchFamily="2" charset="-122"/>
                </a:rPr>
                <a:t>Splitter at the Central Office side </a:t>
              </a:r>
            </a:p>
          </p:txBody>
        </p:sp>
        <p:grpSp>
          <p:nvGrpSpPr>
            <p:cNvPr id="119830" name="Group 22"/>
            <p:cNvGrpSpPr>
              <a:grpSpLocks/>
            </p:cNvGrpSpPr>
            <p:nvPr/>
          </p:nvGrpSpPr>
          <p:grpSpPr bwMode="auto">
            <a:xfrm>
              <a:off x="4725" y="1584"/>
              <a:ext cx="726" cy="491"/>
              <a:chOff x="4785" y="2349"/>
              <a:chExt cx="726" cy="491"/>
            </a:xfrm>
          </p:grpSpPr>
          <p:pic>
            <p:nvPicPr>
              <p:cNvPr id="119831" name="Picture 23" descr="图形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 y="2349"/>
                <a:ext cx="726" cy="491"/>
              </a:xfrm>
              <a:prstGeom prst="rect">
                <a:avLst/>
              </a:prstGeom>
              <a:noFill/>
              <a:extLst>
                <a:ext uri="{909E8E84-426E-40DD-AFC4-6F175D3DCCD1}">
                  <a14:hiddenFill xmlns:a14="http://schemas.microsoft.com/office/drawing/2010/main">
                    <a:solidFill>
                      <a:srgbClr val="FFFFFF"/>
                    </a:solidFill>
                  </a14:hiddenFill>
                </a:ext>
              </a:extLst>
            </p:spPr>
          </p:pic>
          <p:sp>
            <p:nvSpPr>
              <p:cNvPr id="119832" name="Text Box 24"/>
              <p:cNvSpPr txBox="1">
                <a:spLocks noChangeArrowheads="1"/>
              </p:cNvSpPr>
              <p:nvPr/>
            </p:nvSpPr>
            <p:spPr bwMode="auto">
              <a:xfrm>
                <a:off x="4919" y="2491"/>
                <a:ext cx="442"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ea typeface="SimSun" pitchFamily="2" charset="-122"/>
                  </a:rPr>
                  <a:t>PSTN</a:t>
                </a:r>
              </a:p>
            </p:txBody>
          </p:sp>
        </p:grpSp>
        <p:grpSp>
          <p:nvGrpSpPr>
            <p:cNvPr id="119833" name="Group 25"/>
            <p:cNvGrpSpPr>
              <a:grpSpLocks/>
            </p:cNvGrpSpPr>
            <p:nvPr/>
          </p:nvGrpSpPr>
          <p:grpSpPr bwMode="auto">
            <a:xfrm>
              <a:off x="4725" y="2166"/>
              <a:ext cx="678" cy="488"/>
              <a:chOff x="3093" y="3281"/>
              <a:chExt cx="507" cy="365"/>
            </a:xfrm>
          </p:grpSpPr>
          <p:pic>
            <p:nvPicPr>
              <p:cNvPr id="119834" name="Picture 26" descr="图形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3" y="3281"/>
                <a:ext cx="507" cy="365"/>
              </a:xfrm>
              <a:prstGeom prst="rect">
                <a:avLst/>
              </a:prstGeom>
              <a:noFill/>
              <a:extLst>
                <a:ext uri="{909E8E84-426E-40DD-AFC4-6F175D3DCCD1}">
                  <a14:hiddenFill xmlns:a14="http://schemas.microsoft.com/office/drawing/2010/main">
                    <a:solidFill>
                      <a:srgbClr val="FFFFFF"/>
                    </a:solidFill>
                  </a14:hiddenFill>
                </a:ext>
              </a:extLst>
            </p:spPr>
          </p:pic>
          <p:sp>
            <p:nvSpPr>
              <p:cNvPr id="119835" name="Text Box 27"/>
              <p:cNvSpPr txBox="1">
                <a:spLocks noChangeArrowheads="1"/>
              </p:cNvSpPr>
              <p:nvPr/>
            </p:nvSpPr>
            <p:spPr bwMode="auto">
              <a:xfrm>
                <a:off x="3168" y="3360"/>
                <a:ext cx="425"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ea typeface="SimSun" pitchFamily="2" charset="-122"/>
                  </a:rPr>
                  <a:t>Internet</a:t>
                </a:r>
              </a:p>
            </p:txBody>
          </p:sp>
        </p:grpSp>
        <p:pic>
          <p:nvPicPr>
            <p:cNvPr id="119836" name="Picture 28" descr="DIANNAO"/>
            <p:cNvPicPr>
              <a:picLocks noChangeAspect="1" noChangeArrowheads="1"/>
            </p:cNvPicPr>
            <p:nvPr/>
          </p:nvPicPr>
          <p:blipFill>
            <a:blip r:embed="rId5">
              <a:clrChange>
                <a:clrFrom>
                  <a:srgbClr val="FEFEF6"/>
                </a:clrFrom>
                <a:clrTo>
                  <a:srgbClr val="FEFEF6">
                    <a:alpha val="0"/>
                  </a:srgbClr>
                </a:clrTo>
              </a:clrChange>
              <a:extLst>
                <a:ext uri="{28A0092B-C50C-407E-A947-70E740481C1C}">
                  <a14:useLocalDpi xmlns:a14="http://schemas.microsoft.com/office/drawing/2010/main" val="0"/>
                </a:ext>
              </a:extLst>
            </a:blip>
            <a:srcRect/>
            <a:stretch>
              <a:fillRect/>
            </a:stretch>
          </p:blipFill>
          <p:spPr bwMode="auto">
            <a:xfrm>
              <a:off x="234" y="2166"/>
              <a:ext cx="363"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37" name="Text Box 29"/>
            <p:cNvSpPr txBox="1">
              <a:spLocks noChangeArrowheads="1"/>
            </p:cNvSpPr>
            <p:nvPr/>
          </p:nvSpPr>
          <p:spPr bwMode="auto">
            <a:xfrm>
              <a:off x="1052" y="1637"/>
              <a:ext cx="174"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ea typeface="SimSun" pitchFamily="2" charset="-122"/>
                </a:rPr>
                <a:t>1</a:t>
              </a:r>
            </a:p>
          </p:txBody>
        </p:sp>
        <p:sp>
          <p:nvSpPr>
            <p:cNvPr id="119838" name="Text Box 30"/>
            <p:cNvSpPr txBox="1">
              <a:spLocks noChangeArrowheads="1"/>
            </p:cNvSpPr>
            <p:nvPr/>
          </p:nvSpPr>
          <p:spPr bwMode="auto">
            <a:xfrm>
              <a:off x="1031" y="2439"/>
              <a:ext cx="175"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ea typeface="SimSun" pitchFamily="2" charset="-122"/>
                </a:rPr>
                <a:t>2</a:t>
              </a:r>
            </a:p>
          </p:txBody>
        </p:sp>
        <p:sp>
          <p:nvSpPr>
            <p:cNvPr id="119839" name="Text Box 31"/>
            <p:cNvSpPr txBox="1">
              <a:spLocks noChangeArrowheads="1"/>
            </p:cNvSpPr>
            <p:nvPr/>
          </p:nvSpPr>
          <p:spPr bwMode="auto">
            <a:xfrm>
              <a:off x="2276" y="2090"/>
              <a:ext cx="174"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imes New Roman" pitchFamily="18" charset="0"/>
                  <a:ea typeface="SimSun" pitchFamily="2" charset="-122"/>
                </a:rPr>
                <a:t>3</a:t>
              </a:r>
            </a:p>
          </p:txBody>
        </p:sp>
        <p:sp>
          <p:nvSpPr>
            <p:cNvPr id="119840" name="Line 32"/>
            <p:cNvSpPr>
              <a:spLocks noChangeShapeType="1"/>
            </p:cNvSpPr>
            <p:nvPr/>
          </p:nvSpPr>
          <p:spPr bwMode="auto">
            <a:xfrm>
              <a:off x="552" y="1894"/>
              <a:ext cx="726" cy="0"/>
            </a:xfrm>
            <a:prstGeom prst="line">
              <a:avLst/>
            </a:prstGeom>
            <a:noFill/>
            <a:ln w="9525">
              <a:solidFill>
                <a:schemeClr val="accent2"/>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41" name="Line 33"/>
            <p:cNvSpPr>
              <a:spLocks noChangeShapeType="1"/>
            </p:cNvSpPr>
            <p:nvPr/>
          </p:nvSpPr>
          <p:spPr bwMode="auto">
            <a:xfrm>
              <a:off x="552" y="2348"/>
              <a:ext cx="726" cy="0"/>
            </a:xfrm>
            <a:prstGeom prst="line">
              <a:avLst/>
            </a:prstGeom>
            <a:noFill/>
            <a:ln w="9525">
              <a:solidFill>
                <a:srgbClr val="A5002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42" name="Line 34"/>
            <p:cNvSpPr>
              <a:spLocks noChangeShapeType="1"/>
            </p:cNvSpPr>
            <p:nvPr/>
          </p:nvSpPr>
          <p:spPr bwMode="auto">
            <a:xfrm>
              <a:off x="4090" y="1894"/>
              <a:ext cx="635" cy="0"/>
            </a:xfrm>
            <a:prstGeom prst="line">
              <a:avLst/>
            </a:prstGeom>
            <a:noFill/>
            <a:ln w="9525">
              <a:solidFill>
                <a:schemeClr val="accent2"/>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43" name="Line 35"/>
            <p:cNvSpPr>
              <a:spLocks noChangeShapeType="1"/>
            </p:cNvSpPr>
            <p:nvPr/>
          </p:nvSpPr>
          <p:spPr bwMode="auto">
            <a:xfrm>
              <a:off x="4090" y="2393"/>
              <a:ext cx="635" cy="0"/>
            </a:xfrm>
            <a:prstGeom prst="line">
              <a:avLst/>
            </a:prstGeom>
            <a:noFill/>
            <a:ln w="9525">
              <a:solidFill>
                <a:srgbClr val="A5002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44" name="Rectangle 36"/>
            <p:cNvSpPr>
              <a:spLocks noChangeArrowheads="1"/>
            </p:cNvSpPr>
            <p:nvPr/>
          </p:nvSpPr>
          <p:spPr bwMode="auto">
            <a:xfrm>
              <a:off x="3286" y="1811"/>
              <a:ext cx="804" cy="22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60000"/>
                </a:lnSpc>
                <a:spcBef>
                  <a:spcPct val="50000"/>
                </a:spcBef>
              </a:pPr>
              <a:r>
                <a:rPr kumimoji="1" lang="en-US" altLang="zh-CN" sz="1600">
                  <a:latin typeface="Times New Roman" pitchFamily="18" charset="0"/>
                  <a:ea typeface="SimSun" pitchFamily="2" charset="-122"/>
                </a:rPr>
                <a:t>  Low-pass filter</a:t>
              </a:r>
              <a:r>
                <a:rPr kumimoji="1" lang="en-US" altLang="zh-CN" sz="3200">
                  <a:latin typeface="Times New Roman" pitchFamily="18" charset="0"/>
                  <a:ea typeface="SimSun" pitchFamily="2" charset="-122"/>
                </a:rPr>
                <a:t> </a:t>
              </a:r>
            </a:p>
          </p:txBody>
        </p:sp>
        <p:sp>
          <p:nvSpPr>
            <p:cNvPr id="119845" name="Rectangle 37"/>
            <p:cNvSpPr>
              <a:spLocks noChangeArrowheads="1"/>
            </p:cNvSpPr>
            <p:nvPr/>
          </p:nvSpPr>
          <p:spPr bwMode="auto">
            <a:xfrm>
              <a:off x="3286" y="2265"/>
              <a:ext cx="804" cy="22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60000"/>
                </a:lnSpc>
              </a:pPr>
              <a:r>
                <a:rPr kumimoji="1" lang="en-US" altLang="zh-CN" sz="1600">
                  <a:latin typeface="Times New Roman" pitchFamily="18" charset="0"/>
                  <a:ea typeface="SimSun" pitchFamily="2" charset="-122"/>
                </a:rPr>
                <a:t>  High-pass filter</a:t>
              </a:r>
              <a:r>
                <a:rPr kumimoji="1" lang="en-US" altLang="zh-CN" sz="3200">
                  <a:latin typeface="Times New Roman" pitchFamily="18" charset="0"/>
                  <a:ea typeface="SimSun" pitchFamily="2" charset="-122"/>
                </a:rPr>
                <a:t> </a:t>
              </a:r>
            </a:p>
          </p:txBody>
        </p:sp>
        <p:sp>
          <p:nvSpPr>
            <p:cNvPr id="119846" name="Text Box 38"/>
            <p:cNvSpPr txBox="1">
              <a:spLocks noChangeArrowheads="1"/>
            </p:cNvSpPr>
            <p:nvPr/>
          </p:nvSpPr>
          <p:spPr bwMode="auto">
            <a:xfrm>
              <a:off x="1136" y="2622"/>
              <a:ext cx="952"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a:latin typeface="Times New Roman" pitchFamily="18" charset="0"/>
                  <a:ea typeface="SimSun" pitchFamily="2" charset="-122"/>
                </a:rPr>
                <a:t>Splitter at the Remote side </a:t>
              </a: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t>ADSL Modem</a:t>
            </a:r>
          </a:p>
        </p:txBody>
      </p:sp>
      <p:pic>
        <p:nvPicPr>
          <p:cNvPr id="1146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343400"/>
            <a:ext cx="3787775" cy="227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6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9025" y="3663950"/>
            <a:ext cx="4244975" cy="319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4694" name="Rectangle 6"/>
          <p:cNvSpPr>
            <a:spLocks noGrp="1" noChangeArrowheads="1"/>
          </p:cNvSpPr>
          <p:nvPr>
            <p:ph type="body" idx="1"/>
          </p:nvPr>
        </p:nvSpPr>
        <p:spPr>
          <a:xfrm>
            <a:off x="304800" y="1143000"/>
            <a:ext cx="8229600" cy="2743200"/>
          </a:xfrm>
          <a:noFill/>
          <a:ln/>
        </p:spPr>
        <p:txBody>
          <a:bodyPr/>
          <a:lstStyle/>
          <a:p>
            <a:pPr>
              <a:lnSpc>
                <a:spcPct val="90000"/>
              </a:lnSpc>
            </a:pPr>
            <a:r>
              <a:rPr lang="en-US" sz="2600"/>
              <a:t>Thuê bao được lắp đặt Modem thu phát DSL. Thiết bị này còn có thể dùng trong nhiều dịch vụ khác tên gọi đúng là “bộ thu phát ADSL từ xa” (ATU-R – ADSL Transceiver Unit) </a:t>
            </a:r>
          </a:p>
          <a:p>
            <a:pPr>
              <a:lnSpc>
                <a:spcPct val="90000"/>
              </a:lnSpc>
            </a:pPr>
            <a:r>
              <a:rPr lang="en-US" sz="2600"/>
              <a:t>Modem ADSL kết nối vào đường dây điện thoại (còn gọi là local loop) và đường dây này nối tới thiết bị tổng đài nội hạt.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a:t>Modem ADSL</a:t>
            </a:r>
          </a:p>
        </p:txBody>
      </p:sp>
      <p:sp>
        <p:nvSpPr>
          <p:cNvPr id="118787" name="Rectangle 3"/>
          <p:cNvSpPr>
            <a:spLocks noGrp="1" noChangeArrowheads="1"/>
          </p:cNvSpPr>
          <p:nvPr>
            <p:ph type="body" idx="1"/>
          </p:nvPr>
        </p:nvSpPr>
        <p:spPr>
          <a:xfrm>
            <a:off x="381000" y="1371600"/>
            <a:ext cx="8229600" cy="4800600"/>
          </a:xfrm>
        </p:spPr>
        <p:txBody>
          <a:bodyPr/>
          <a:lstStyle/>
          <a:p>
            <a:pPr>
              <a:lnSpc>
                <a:spcPct val="80000"/>
              </a:lnSpc>
            </a:pPr>
            <a:r>
              <a:rPr lang="en-US" sz="2600"/>
              <a:t>Modem ADSL sử dụng kết hợp một loạt các kỹ thuật xử lý tín hiệu tiên tiến nhằm đạt được tốc độ băng thông cần thiết trên đường dây điện thoại.</a:t>
            </a:r>
          </a:p>
          <a:p>
            <a:pPr>
              <a:lnSpc>
                <a:spcPct val="80000"/>
              </a:lnSpc>
            </a:pPr>
            <a:r>
              <a:rPr lang="en-US" sz="2600"/>
              <a:t>ADSL sử dụng rất nhiều modem riêng lẻ hoạt động song song để khai thác băng thông tối đa và cung cấp một tốc độ cao. </a:t>
            </a:r>
          </a:p>
          <a:p>
            <a:pPr>
              <a:lnSpc>
                <a:spcPct val="80000"/>
              </a:lnSpc>
            </a:pPr>
            <a:r>
              <a:rPr lang="en-US" sz="2600"/>
              <a:t>Các modem hoạt động tại các tần số hoàn toàn khác nhau. Trên thực tế có thể tới 255 modem hoạt động trên một đường ADSL.</a:t>
            </a:r>
          </a:p>
          <a:p>
            <a:pPr>
              <a:lnSpc>
                <a:spcPct val="80000"/>
              </a:lnSpc>
            </a:pPr>
            <a:r>
              <a:rPr lang="en-US" sz="2600"/>
              <a:t>ADSL có khoảng cách truyền tải tối đa khoảng 5460m - nếu khoảng cách truyền dẫn lớn hơn giới hạn này thì người sử dụng phải chấp nhận tốc độ thấp hơn rất nhiều so với bình thường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t>DSLAM</a:t>
            </a:r>
          </a:p>
        </p:txBody>
      </p:sp>
      <p:sp>
        <p:nvSpPr>
          <p:cNvPr id="121859" name="Rectangle 3"/>
          <p:cNvSpPr>
            <a:spLocks noGrp="1" noChangeArrowheads="1"/>
          </p:cNvSpPr>
          <p:nvPr>
            <p:ph type="body" idx="1"/>
          </p:nvPr>
        </p:nvSpPr>
        <p:spPr>
          <a:xfrm>
            <a:off x="457200" y="1219200"/>
            <a:ext cx="8229600" cy="4911725"/>
          </a:xfrm>
        </p:spPr>
        <p:txBody>
          <a:bodyPr/>
          <a:lstStyle/>
          <a:p>
            <a:pPr>
              <a:lnSpc>
                <a:spcPct val="80000"/>
              </a:lnSpc>
            </a:pPr>
            <a:r>
              <a:rPr lang="en-US" sz="2600"/>
              <a:t>DSL Access Multiplexer: Bộ ghép kênh truy nhập đường dây thuê bao số tập trung có nhiệm vụ đảm bảo các dịch vụ DSL (như ADSL, VDSL...) </a:t>
            </a:r>
          </a:p>
          <a:p>
            <a:pPr>
              <a:lnSpc>
                <a:spcPct val="80000"/>
              </a:lnSpc>
            </a:pPr>
            <a:r>
              <a:rPr lang="en-US" sz="2600"/>
              <a:t>DSLAM là thiết bị đặt ở phía tổng đài, là điểm cuối của kết nối ADSL. Nó chứa vô số các modem ADSL bố trí về một phía hướng tới các thuê bao và phía kia là kết nối cáp quang.</a:t>
            </a:r>
          </a:p>
          <a:p>
            <a:pPr>
              <a:lnSpc>
                <a:spcPct val="80000"/>
              </a:lnSpc>
            </a:pPr>
            <a:r>
              <a:rPr lang="en-US" sz="2600"/>
              <a:t>DSLAM có thể tập hợp nhiều kết nối thuê bao ADSL (có thể tới hàng trăm thuê bao) - và tụ lại trên một kết nối cáp quang. </a:t>
            </a:r>
          </a:p>
          <a:p>
            <a:pPr>
              <a:lnSpc>
                <a:spcPct val="80000"/>
              </a:lnSpc>
            </a:pPr>
            <a:r>
              <a:rPr lang="en-US" sz="2600"/>
              <a:t>Nhìn chung, các DSLAM đều đáng tin cậy và có khả năng hỗ trợ nhiều loại DSL, cũng như cung cấp thêm các chức năng khác như router, cấp số IP động.</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228600" y="1524000"/>
            <a:ext cx="1752600" cy="1600200"/>
          </a:xfrm>
        </p:spPr>
        <p:txBody>
          <a:bodyPr/>
          <a:lstStyle/>
          <a:p>
            <a:r>
              <a:rPr lang="en-US" sz="3400"/>
              <a:t>DSLAM</a:t>
            </a:r>
            <a:br>
              <a:rPr lang="en-US" sz="3400"/>
            </a:br>
            <a:r>
              <a:rPr lang="en-US" sz="3000"/>
              <a:t>để ngoài trời</a:t>
            </a:r>
          </a:p>
        </p:txBody>
      </p:sp>
      <p:pic>
        <p:nvPicPr>
          <p:cNvPr id="1249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1750"/>
            <a:ext cx="7162800" cy="679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457200" y="277813"/>
            <a:ext cx="3429000" cy="1627187"/>
          </a:xfrm>
        </p:spPr>
        <p:txBody>
          <a:bodyPr/>
          <a:lstStyle/>
          <a:p>
            <a:r>
              <a:rPr lang="en-US"/>
              <a:t>Bên trong tủ</a:t>
            </a:r>
            <a:br>
              <a:rPr lang="en-US"/>
            </a:br>
            <a:r>
              <a:rPr lang="en-US"/>
              <a:t>DSLAM</a:t>
            </a:r>
          </a:p>
        </p:txBody>
      </p:sp>
      <p:pic>
        <p:nvPicPr>
          <p:cNvPr id="1259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76200"/>
            <a:ext cx="4832350"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a:t>Kỹ thuật truyền tín hiệu ADSL </a:t>
            </a:r>
          </a:p>
        </p:txBody>
      </p:sp>
      <p:sp>
        <p:nvSpPr>
          <p:cNvPr id="133123" name="Rectangle 3"/>
          <p:cNvSpPr>
            <a:spLocks noGrp="1" noChangeArrowheads="1"/>
          </p:cNvSpPr>
          <p:nvPr>
            <p:ph type="body" idx="1"/>
          </p:nvPr>
        </p:nvSpPr>
        <p:spPr/>
        <p:txBody>
          <a:bodyPr/>
          <a:lstStyle/>
          <a:p>
            <a:pPr>
              <a:lnSpc>
                <a:spcPct val="90000"/>
              </a:lnSpc>
            </a:pPr>
            <a:r>
              <a:rPr lang="en-US"/>
              <a:t>Carrierless amplitude modulation/phase modulation (CAP), dùng một kênh riêng để upload và một kênh khác để download. </a:t>
            </a:r>
          </a:p>
          <a:p>
            <a:pPr>
              <a:lnSpc>
                <a:spcPct val="90000"/>
              </a:lnSpc>
            </a:pPr>
            <a:r>
              <a:rPr lang="en-US"/>
              <a:t>Discrete Multitone Modulation (DMT), chia băng tần của đường dây 1 MHz thành nhiều kênh nhỏ, mỗi kênh có độ rộng là 4kHz.</a:t>
            </a:r>
          </a:p>
          <a:p>
            <a:pPr>
              <a:lnSpc>
                <a:spcPct val="90000"/>
              </a:lnSpc>
            </a:pPr>
            <a:r>
              <a:rPr lang="en-US"/>
              <a:t>Consumer/Mass-Market DMT (G.lite), chuẩn ITU mới tạo nên nền tảng của Universal ADSL, hỗ trợ 1.5Mbps tải xuống và 384Kbps tải lên.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277813"/>
            <a:ext cx="2819400" cy="1139825"/>
          </a:xfrm>
        </p:spPr>
        <p:txBody>
          <a:bodyPr/>
          <a:lstStyle/>
          <a:p>
            <a:r>
              <a:rPr lang="en-US" sz="3800"/>
              <a:t>FDM</a:t>
            </a:r>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28600"/>
            <a:ext cx="5292725" cy="434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0400" y="4719638"/>
            <a:ext cx="5349875" cy="213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lang="en-US"/>
              <a:t>Kỹ thuật CAP</a:t>
            </a:r>
          </a:p>
        </p:txBody>
      </p:sp>
      <p:sp>
        <p:nvSpPr>
          <p:cNvPr id="135171" name="Rectangle 3"/>
          <p:cNvSpPr>
            <a:spLocks noGrp="1" noChangeArrowheads="1"/>
          </p:cNvSpPr>
          <p:nvPr>
            <p:ph type="body" idx="1"/>
          </p:nvPr>
        </p:nvSpPr>
        <p:spPr/>
        <p:txBody>
          <a:bodyPr/>
          <a:lstStyle/>
          <a:p>
            <a:r>
              <a:rPr lang="en-US"/>
              <a:t>Kỹ thuật CAP lại dùng một kênh riêng để upload và một kênh khác để download.</a:t>
            </a:r>
          </a:p>
          <a:p>
            <a:r>
              <a:rPr lang="en-US"/>
              <a:t>CAP chia thành ba dãy tần:</a:t>
            </a:r>
          </a:p>
          <a:p>
            <a:pPr lvl="1"/>
            <a:r>
              <a:rPr lang="en-US"/>
              <a:t>Tín hiệu voice sử dụng dãi tần từ 0khz tới 4khz</a:t>
            </a:r>
          </a:p>
          <a:p>
            <a:pPr lvl="1"/>
            <a:r>
              <a:rPr lang="en-US"/>
              <a:t>UpStream sử dụng dãi tần từ 25khz tới 160khz.</a:t>
            </a:r>
          </a:p>
          <a:p>
            <a:pPr lvl="1"/>
            <a:r>
              <a:rPr lang="en-US"/>
              <a:t>DownStream sử dụng dãi tần từ 240KHz tới 1Mhz</a:t>
            </a:r>
          </a:p>
          <a:p>
            <a:r>
              <a:rPr lang="en-US"/>
              <a:t>Với 3 kênh truyền khác nhau như vậy sẽ làm hạn chế nhiễu tín hiệu giữa các kênh</a:t>
            </a:r>
          </a:p>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it-IT" sz="3800"/>
              <a:t>Discrete Multitone - DMT</a:t>
            </a:r>
            <a:endParaRPr lang="en-US" sz="3800"/>
          </a:p>
        </p:txBody>
      </p:sp>
      <p:sp>
        <p:nvSpPr>
          <p:cNvPr id="131075" name="Rectangle 3"/>
          <p:cNvSpPr>
            <a:spLocks noGrp="1" noChangeArrowheads="1"/>
          </p:cNvSpPr>
          <p:nvPr>
            <p:ph type="body" idx="1"/>
          </p:nvPr>
        </p:nvSpPr>
        <p:spPr/>
        <p:txBody>
          <a:bodyPr/>
          <a:lstStyle/>
          <a:p>
            <a:pPr>
              <a:lnSpc>
                <a:spcPct val="90000"/>
              </a:lnSpc>
            </a:pPr>
            <a:r>
              <a:rPr lang="en-US"/>
              <a:t>Đây là kỹ thuật ghép kênh thường dùng trong các hệ thống đường thuê bao số (Digital Subscriber Line - DSL)</a:t>
            </a:r>
          </a:p>
          <a:p>
            <a:pPr>
              <a:lnSpc>
                <a:spcPct val="90000"/>
              </a:lnSpc>
            </a:pPr>
            <a:r>
              <a:rPr lang="en-US"/>
              <a:t>Kỹ thuật DMT chia băng tần của đường dây 1 MHz thành nhiều kênh nhỏ, mỗi kênh có độ rộng là 4kHz. Chức năng mỗi kênh được nhà cung cấp thiết bị quy định.</a:t>
            </a:r>
          </a:p>
          <a:p>
            <a:pPr>
              <a:lnSpc>
                <a:spcPct val="90000"/>
              </a:lnSpc>
            </a:pPr>
            <a:r>
              <a:rPr lang="en-US"/>
              <a:t>Mỗi kênh con (subchannel) được điều chế biên độ cầu phương (QAM) (8 góc pha, 4 biên độ kép)</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t>Discrete Multitone</a:t>
            </a:r>
          </a:p>
        </p:txBody>
      </p:sp>
      <p:sp>
        <p:nvSpPr>
          <p:cNvPr id="67587" name="Rectangle 3"/>
          <p:cNvSpPr>
            <a:spLocks noGrp="1" noChangeArrowheads="1"/>
          </p:cNvSpPr>
          <p:nvPr>
            <p:ph type="body" idx="1"/>
          </p:nvPr>
        </p:nvSpPr>
        <p:spPr/>
        <p:txBody>
          <a:bodyPr/>
          <a:lstStyle/>
          <a:p>
            <a:pPr>
              <a:lnSpc>
                <a:spcPct val="90000"/>
              </a:lnSpc>
            </a:pPr>
            <a:r>
              <a:rPr lang="en-US"/>
              <a:t>Chia một số bit trên mỗi kênh con 4kHz</a:t>
            </a:r>
          </a:p>
          <a:p>
            <a:pPr>
              <a:lnSpc>
                <a:spcPct val="90000"/>
              </a:lnSpc>
            </a:pPr>
            <a:r>
              <a:rPr lang="en-US"/>
              <a:t>DMT chia băng tần thành những kênh khác nhau, nhưng DMT chia thành 250 kênh riêng biệt, mỗi kênh có tốc độ truyền 60 kbps. Nếu tín hiệu bị nhiễu, lập tức nó sẽ được chuyển sang kênh khác.</a:t>
            </a:r>
          </a:p>
          <a:p>
            <a:pPr>
              <a:lnSpc>
                <a:spcPct val="90000"/>
              </a:lnSpc>
            </a:pPr>
            <a:r>
              <a:rPr lang="en-US"/>
              <a:t>Theo lý thuyết DMT sẽ cho tốc độ 15.36 Mbps.  Tuy nhiên, do tạp âm nên tốc độ lý thuyết này không thể đạt được do suy hao giảm xuống 1.5Mbps ~ 9Mbps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GB"/>
              <a:t>DTM Bits phân cho các kênh</a:t>
            </a:r>
            <a:endParaRPr lang="en-US"/>
          </a:p>
        </p:txBody>
      </p:sp>
      <p:pic>
        <p:nvPicPr>
          <p:cNvPr id="106500" name="Picture 4"/>
          <p:cNvPicPr>
            <a:picLocks noChangeAspect="1" noChangeArrowheads="1"/>
          </p:cNvPicPr>
          <p:nvPr/>
        </p:nvPicPr>
        <p:blipFill>
          <a:blip r:embed="rId2">
            <a:extLst>
              <a:ext uri="{28A0092B-C50C-407E-A947-70E740481C1C}">
                <a14:useLocalDpi xmlns:a14="http://schemas.microsoft.com/office/drawing/2010/main" val="0"/>
              </a:ext>
            </a:extLst>
          </a:blip>
          <a:srcRect b="31601"/>
          <a:stretch>
            <a:fillRect/>
          </a:stretch>
        </p:blipFill>
        <p:spPr bwMode="auto">
          <a:xfrm>
            <a:off x="457200" y="2057400"/>
            <a:ext cx="8382000" cy="278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t>DMT Transmitter</a:t>
            </a:r>
          </a:p>
        </p:txBody>
      </p:sp>
      <p:pic>
        <p:nvPicPr>
          <p:cNvPr id="696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066800"/>
            <a:ext cx="72390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US"/>
              <a:t>So sánh kỹ thuật CAP và DMT</a:t>
            </a:r>
          </a:p>
        </p:txBody>
      </p:sp>
      <p:pic>
        <p:nvPicPr>
          <p:cNvPr id="13619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8599488" cy="47005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r>
              <a:rPr lang="en-US"/>
              <a:t>Kỹ thuật G.Lite</a:t>
            </a:r>
          </a:p>
        </p:txBody>
      </p:sp>
      <p:sp>
        <p:nvSpPr>
          <p:cNvPr id="137219" name="Rectangle 3"/>
          <p:cNvSpPr>
            <a:spLocks noGrp="1" noChangeArrowheads="1"/>
          </p:cNvSpPr>
          <p:nvPr>
            <p:ph type="body" idx="1"/>
          </p:nvPr>
        </p:nvSpPr>
        <p:spPr/>
        <p:txBody>
          <a:bodyPr/>
          <a:lstStyle/>
          <a:p>
            <a:r>
              <a:rPr lang="en-US"/>
              <a:t>G.Lite là phiên bản của DMT nhưng ít phức tạp hơn. G.Lite còn được biết là Half-Rate DMT.</a:t>
            </a:r>
          </a:p>
          <a:p>
            <a:r>
              <a:rPr lang="en-US"/>
              <a:t>G.Lite có số kênh chỉ bằng phân nửa DMT nên chỉ hỗ trợ tốc độ download khoảng 1.5 Mbps, upload khoảng 640Kbps.</a:t>
            </a:r>
          </a:p>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en-US"/>
              <a:t>Ưu điểm của ADSL</a:t>
            </a:r>
          </a:p>
        </p:txBody>
      </p:sp>
      <p:sp>
        <p:nvSpPr>
          <p:cNvPr id="138244" name="Rectangle 4"/>
          <p:cNvSpPr>
            <a:spLocks noGrp="1" noChangeArrowheads="1"/>
          </p:cNvSpPr>
          <p:nvPr>
            <p:ph type="body" idx="1"/>
          </p:nvPr>
        </p:nvSpPr>
        <p:spPr/>
        <p:txBody>
          <a:bodyPr/>
          <a:lstStyle/>
          <a:p>
            <a:pPr>
              <a:lnSpc>
                <a:spcPct val="90000"/>
              </a:lnSpc>
            </a:pPr>
            <a:r>
              <a:rPr lang="en-US" sz="2600"/>
              <a:t>ADSL-  liên tục/ always-on  tức kết nối trực tiếp trên đường dây điện thoại</a:t>
            </a:r>
          </a:p>
          <a:p>
            <a:pPr>
              <a:lnSpc>
                <a:spcPct val="90000"/>
              </a:lnSpc>
            </a:pPr>
            <a:r>
              <a:rPr lang="en-US" sz="2600"/>
              <a:t>Có nhiều cấp dịch vụ, thích ứng tốc độ, và bảo mật tốt</a:t>
            </a:r>
          </a:p>
          <a:p>
            <a:pPr>
              <a:lnSpc>
                <a:spcPct val="90000"/>
              </a:lnSpc>
            </a:pPr>
            <a:r>
              <a:rPr lang="en-US" sz="2600"/>
              <a:t>ADSL khơng tính cước nội hạt, dùng bao nhiêu, trả tiền bấy nhiêu. Cấu trúc cước theo lưu lượng sử dụng (Hoặc theo thời gian sử dụng).</a:t>
            </a:r>
          </a:p>
          <a:p>
            <a:pPr>
              <a:lnSpc>
                <a:spcPct val="90000"/>
              </a:lnSpc>
            </a:pPr>
            <a:r>
              <a:rPr lang="en-US" sz="2600"/>
              <a:t>Không hạn chế số người sử dụng khi chia sẻ kết nối Internet trong mạng</a:t>
            </a:r>
          </a:p>
          <a:p>
            <a:pPr>
              <a:lnSpc>
                <a:spcPct val="90000"/>
              </a:lnSpc>
            </a:pPr>
            <a:r>
              <a:rPr lang="en-US" sz="2600"/>
              <a:t>Dùng song song với PSTN, luôn dùng được thoại kể cả khi mất kết nối ADSL</a:t>
            </a:r>
          </a:p>
          <a:p>
            <a:pPr>
              <a:lnSpc>
                <a:spcPct val="90000"/>
              </a:lnSpc>
            </a:pPr>
            <a:endParaRPr lang="en-US" sz="26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a:t>Hạn Chế Của ADSL</a:t>
            </a:r>
          </a:p>
        </p:txBody>
      </p:sp>
      <p:sp>
        <p:nvSpPr>
          <p:cNvPr id="139267" name="Rectangle 3"/>
          <p:cNvSpPr>
            <a:spLocks noGrp="1" noChangeArrowheads="1"/>
          </p:cNvSpPr>
          <p:nvPr>
            <p:ph type="body" idx="1"/>
          </p:nvPr>
        </p:nvSpPr>
        <p:spPr/>
        <p:txBody>
          <a:bodyPr/>
          <a:lstStyle/>
          <a:p>
            <a:pPr>
              <a:lnSpc>
                <a:spcPct val="90000"/>
              </a:lnSpc>
            </a:pPr>
            <a:r>
              <a:rPr lang="en-US"/>
              <a:t>Tốc độ đường truyền DSL tỉ lệ nghịch với khoảng cách giữa khách hàng và nhà cung cấp</a:t>
            </a:r>
          </a:p>
          <a:p>
            <a:pPr>
              <a:lnSpc>
                <a:spcPct val="90000"/>
              </a:lnSpc>
            </a:pPr>
            <a:r>
              <a:rPr lang="en-US"/>
              <a:t>ADSL chỉ chuyển tải dữ liệu tới Internet, kết nối tới một ISP định trước</a:t>
            </a:r>
          </a:p>
          <a:p>
            <a:pPr>
              <a:lnSpc>
                <a:spcPct val="90000"/>
              </a:lnSpc>
            </a:pPr>
            <a:r>
              <a:rPr lang="en-US"/>
              <a:t>Không dùng được cho tất cả mọi thuê bao</a:t>
            </a:r>
          </a:p>
          <a:p>
            <a:pPr>
              <a:lnSpc>
                <a:spcPct val="90000"/>
              </a:lnSpc>
            </a:pPr>
            <a:r>
              <a:rPr lang="en-US"/>
              <a:t>Khơng có độ ổn định cao (dễ bị ảnh hưởng bởi môi trường)</a:t>
            </a:r>
          </a:p>
          <a:p>
            <a:pPr>
              <a:lnSpc>
                <a:spcPct val="90000"/>
              </a:lnSpc>
            </a:pPr>
            <a:r>
              <a:rPr lang="en-US"/>
              <a:t>Yêu cầu chất lượng dây cáp đồng cao.</a:t>
            </a:r>
          </a:p>
          <a:p>
            <a:pPr>
              <a:lnSpc>
                <a:spcPct val="90000"/>
              </a:lnSpc>
            </a:pP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57200" y="2819400"/>
            <a:ext cx="8229600" cy="1139825"/>
          </a:xfrm>
        </p:spPr>
        <p:txBody>
          <a:bodyPr/>
          <a:lstStyle/>
          <a:p>
            <a:pPr algn="ctr"/>
            <a:r>
              <a:rPr lang="en-US"/>
              <a:t>HẾT CHƯƠNG 8</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t>FDM</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970338"/>
            <a:ext cx="6699250" cy="2201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750" y="762000"/>
            <a:ext cx="6751638" cy="226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7" name="Freeform 5"/>
          <p:cNvSpPr>
            <a:spLocks/>
          </p:cNvSpPr>
          <p:nvPr/>
        </p:nvSpPr>
        <p:spPr bwMode="auto">
          <a:xfrm>
            <a:off x="76200" y="2093913"/>
            <a:ext cx="9009063" cy="3087687"/>
          </a:xfrm>
          <a:custGeom>
            <a:avLst/>
            <a:gdLst>
              <a:gd name="T0" fmla="*/ 5035 w 5675"/>
              <a:gd name="T1" fmla="*/ 0 h 2245"/>
              <a:gd name="T2" fmla="*/ 5308 w 5675"/>
              <a:gd name="T3" fmla="*/ 567 h 2245"/>
              <a:gd name="T4" fmla="*/ 2835 w 5675"/>
              <a:gd name="T5" fmla="*/ 1021 h 2245"/>
              <a:gd name="T6" fmla="*/ 295 w 5675"/>
              <a:gd name="T7" fmla="*/ 1316 h 2245"/>
              <a:gd name="T8" fmla="*/ 1066 w 5675"/>
              <a:gd name="T9" fmla="*/ 2245 h 2245"/>
            </a:gdLst>
            <a:ahLst/>
            <a:cxnLst>
              <a:cxn ang="0">
                <a:pos x="T0" y="T1"/>
              </a:cxn>
              <a:cxn ang="0">
                <a:pos x="T2" y="T3"/>
              </a:cxn>
              <a:cxn ang="0">
                <a:pos x="T4" y="T5"/>
              </a:cxn>
              <a:cxn ang="0">
                <a:pos x="T6" y="T7"/>
              </a:cxn>
              <a:cxn ang="0">
                <a:pos x="T8" y="T9"/>
              </a:cxn>
            </a:cxnLst>
            <a:rect l="0" t="0" r="r" b="b"/>
            <a:pathLst>
              <a:path w="5675" h="2245">
                <a:moveTo>
                  <a:pt x="5035" y="0"/>
                </a:moveTo>
                <a:cubicBezTo>
                  <a:pt x="5355" y="198"/>
                  <a:pt x="5675" y="397"/>
                  <a:pt x="5308" y="567"/>
                </a:cubicBezTo>
                <a:cubicBezTo>
                  <a:pt x="4941" y="737"/>
                  <a:pt x="3670" y="896"/>
                  <a:pt x="2835" y="1021"/>
                </a:cubicBezTo>
                <a:cubicBezTo>
                  <a:pt x="2000" y="1146"/>
                  <a:pt x="590" y="1112"/>
                  <a:pt x="295" y="1316"/>
                </a:cubicBezTo>
                <a:cubicBezTo>
                  <a:pt x="0" y="1520"/>
                  <a:pt x="533" y="1882"/>
                  <a:pt x="1066" y="2245"/>
                </a:cubicBezTo>
              </a:path>
            </a:pathLst>
          </a:custGeom>
          <a:noFill/>
          <a:ln w="19050" cap="flat"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FDM</a:t>
            </a:r>
          </a:p>
        </p:txBody>
      </p:sp>
      <p:pic>
        <p:nvPicPr>
          <p:cNvPr id="10243"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5413" y="762000"/>
            <a:ext cx="8637587" cy="5821363"/>
          </a:xfrm>
          <a:prstGeom prst="rect">
            <a:avLst/>
          </a:prstGeom>
          <a:noFill/>
          <a:extLst>
            <a:ext uri="{909E8E84-426E-40DD-AFC4-6F175D3DCCD1}">
              <a14:hiddenFill xmlns:a14="http://schemas.microsoft.com/office/drawing/2010/main">
                <a:solidFill>
                  <a:srgbClr val="FFFFFF"/>
                </a:solidFill>
              </a14:hiddenFill>
            </a:ext>
          </a:extLst>
        </p:spPr>
      </p:pic>
      <p:sp>
        <p:nvSpPr>
          <p:cNvPr id="10244" name="Text Box 4">
            <a:hlinkClick r:id="rId4" action="ppaction://hlinkfile"/>
          </p:cNvPr>
          <p:cNvSpPr txBox="1">
            <a:spLocks noChangeArrowheads="1"/>
          </p:cNvSpPr>
          <p:nvPr/>
        </p:nvSpPr>
        <p:spPr bwMode="auto">
          <a:xfrm>
            <a:off x="457200" y="5943600"/>
            <a:ext cx="1277938" cy="366713"/>
          </a:xfrm>
          <a:prstGeom prst="rect">
            <a:avLst/>
          </a:prstGeom>
          <a:solidFill>
            <a:srgbClr val="3333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7" tIns="45713" rIns="91427" bIns="45713">
            <a:spAutoFit/>
          </a:bodyPr>
          <a:lstStyle/>
          <a:p>
            <a:r>
              <a:rPr lang="en-US">
                <a:solidFill>
                  <a:srgbClr val="FFFF99"/>
                </a:solidFill>
                <a:latin typeface="Book Antiqua" pitchFamily="18" charset="0"/>
              </a:rPr>
              <a:t>Animation</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Edge</Template>
  <TotalTime>499</TotalTime>
  <Words>3856</Words>
  <Application>Microsoft Office PowerPoint</Application>
  <PresentationFormat>On-screen Show (4:3)</PresentationFormat>
  <Paragraphs>346</Paragraphs>
  <Slides>79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79</vt:i4>
      </vt:variant>
    </vt:vector>
  </HeadingPairs>
  <TitlesOfParts>
    <vt:vector size="87" baseType="lpstr">
      <vt:lpstr>Arial</vt:lpstr>
      <vt:lpstr>Times New Roman</vt:lpstr>
      <vt:lpstr>Wingdings</vt:lpstr>
      <vt:lpstr>Book Antiqua</vt:lpstr>
      <vt:lpstr>Verdana</vt:lpstr>
      <vt:lpstr>Symbol</vt:lpstr>
      <vt:lpstr>SimSun</vt:lpstr>
      <vt:lpstr>Edge</vt:lpstr>
      <vt:lpstr>CHƯƠNG 8 GHÉP KÊNH   MULTIPLEXING</vt:lpstr>
      <vt:lpstr>Ghép kênh - Multiplexing</vt:lpstr>
      <vt:lpstr>Ghép kênh - Multiplexing</vt:lpstr>
      <vt:lpstr>Ghép kênhtheo tần số  Frequency Division Multiplexing (FDM)</vt:lpstr>
      <vt:lpstr>Ghép kênh theo tần số</vt:lpstr>
      <vt:lpstr>Ghép kênh theo tần số</vt:lpstr>
      <vt:lpstr>FDM</vt:lpstr>
      <vt:lpstr>FDM</vt:lpstr>
      <vt:lpstr>FDM</vt:lpstr>
      <vt:lpstr>FDM của 3 kênh thoại</vt:lpstr>
      <vt:lpstr>FDM của 3 kênh thoại (tiếp)</vt:lpstr>
      <vt:lpstr>FDM của 3 kênh thoại (tiếp)</vt:lpstr>
      <vt:lpstr>Hệ thống truyền tải analog</vt:lpstr>
      <vt:lpstr>Hệ thống truyền tải AT&amp;T  </vt:lpstr>
      <vt:lpstr>Wavelength Division Multiplexing</vt:lpstr>
      <vt:lpstr>Wavelength Division Multiplexing</vt:lpstr>
      <vt:lpstr>Wavelength Division Multiplexing</vt:lpstr>
      <vt:lpstr>Wavelength Division Multiplexing</vt:lpstr>
      <vt:lpstr>Hoạt động WDM</vt:lpstr>
      <vt:lpstr>Dense Wavelength Division Multiplexing</vt:lpstr>
      <vt:lpstr>TDM đồng bộ  Synchronous Time Division Multiplexing</vt:lpstr>
      <vt:lpstr>TDM đồng bộ</vt:lpstr>
      <vt:lpstr>TDM</vt:lpstr>
      <vt:lpstr>Ví dụ TDM</vt:lpstr>
      <vt:lpstr>TDM</vt:lpstr>
      <vt:lpstr>TDM</vt:lpstr>
      <vt:lpstr>TDM</vt:lpstr>
      <vt:lpstr>TDM – Điều khiển liên kết</vt:lpstr>
      <vt:lpstr>TDM – Điều khiển liên kết</vt:lpstr>
      <vt:lpstr>TDM – Framing</vt:lpstr>
      <vt:lpstr>TDM – pulse stuffing</vt:lpstr>
      <vt:lpstr>TDM – nguồn Analog và nguồn digital</vt:lpstr>
      <vt:lpstr>Hệ thống truyền tải digital</vt:lpstr>
      <vt:lpstr>Hệ thống truyền tải digital (tiếp)</vt:lpstr>
      <vt:lpstr>Dữ liệu hỗn hợp</vt:lpstr>
      <vt:lpstr>TDM</vt:lpstr>
      <vt:lpstr>Định dạng truyền của DS-1</vt:lpstr>
      <vt:lpstr>SONET/SDH</vt:lpstr>
      <vt:lpstr>SONET/SDH</vt:lpstr>
      <vt:lpstr>Cấu trúc Frame của SONET</vt:lpstr>
      <vt:lpstr>Các bytes đầu của SONET STS-1</vt:lpstr>
      <vt:lpstr>TDM không đồng bộ   Asynchronous TDM hay Statistical TDM</vt:lpstr>
      <vt:lpstr>TDM không đồng bộ</vt:lpstr>
      <vt:lpstr>TDM không đồng bộ - định dạng Frame</vt:lpstr>
      <vt:lpstr>Hiệu suất</vt:lpstr>
      <vt:lpstr>Kích thước bộ đệm và thời gian trễ</vt:lpstr>
      <vt:lpstr>Đại cương về Cable Modem</vt:lpstr>
      <vt:lpstr>Hoạt động của Cable Modem</vt:lpstr>
      <vt:lpstr>Cable Modem</vt:lpstr>
      <vt:lpstr>DSL </vt:lpstr>
      <vt:lpstr>Một số ưu điểm của DSL</vt:lpstr>
      <vt:lpstr>xDSL - x diễn tả các loại DSL khác nhau </vt:lpstr>
      <vt:lpstr>xDSL</vt:lpstr>
      <vt:lpstr>Asymmetrical Digital Subscriber Line</vt:lpstr>
      <vt:lpstr>Ví dụ ADSL</vt:lpstr>
      <vt:lpstr>Cấu trúc ADSL</vt:lpstr>
      <vt:lpstr>ADSL vs SHDSL</vt:lpstr>
      <vt:lpstr>Bộ chia ADSL – ADSL spliter</vt:lpstr>
      <vt:lpstr>Bên trong bộ chia ADSL</vt:lpstr>
      <vt:lpstr>Cấu trúc bộ chia ADSL</vt:lpstr>
      <vt:lpstr>Cấu hình kênh truyền ADSL</vt:lpstr>
      <vt:lpstr>Kết nối ADSL</vt:lpstr>
      <vt:lpstr>Kết nối ADSL</vt:lpstr>
      <vt:lpstr>ADSL Modem</vt:lpstr>
      <vt:lpstr>Modem ADSL</vt:lpstr>
      <vt:lpstr>DSLAM</vt:lpstr>
      <vt:lpstr>DSLAM để ngoài trời</vt:lpstr>
      <vt:lpstr>Bên trong tủ DSLAM</vt:lpstr>
      <vt:lpstr>Kỹ thuật truyền tín hiệu ADSL </vt:lpstr>
      <vt:lpstr>Kỹ thuật CAP</vt:lpstr>
      <vt:lpstr>Discrete Multitone - DMT</vt:lpstr>
      <vt:lpstr>Discrete Multitone</vt:lpstr>
      <vt:lpstr>DTM Bits phân cho các kênh</vt:lpstr>
      <vt:lpstr>DMT Transmitter</vt:lpstr>
      <vt:lpstr>So sánh kỹ thuật CAP và DMT</vt:lpstr>
      <vt:lpstr>Kỹ thuật G.Lite</vt:lpstr>
      <vt:lpstr>Ưu điểm của ADSL</vt:lpstr>
      <vt:lpstr>Hạn Chế Của ADSL</vt:lpstr>
      <vt:lpstr>HẾT CHƯƠNG 8</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hợp kênh (Multiplexing)</dc:title>
  <dc:creator>Hai Quang Dam</dc:creator>
  <cp:lastModifiedBy>HT</cp:lastModifiedBy>
  <cp:revision>13</cp:revision>
  <dcterms:created xsi:type="dcterms:W3CDTF">2009-11-23T02:53:01Z</dcterms:created>
  <dcterms:modified xsi:type="dcterms:W3CDTF">2012-01-06T10:34:54Z</dcterms:modified>
</cp:coreProperties>
</file>